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ink/ink2.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62" r:id="rId2"/>
    <p:sldId id="273" r:id="rId3"/>
    <p:sldId id="272" r:id="rId4"/>
    <p:sldId id="271" r:id="rId5"/>
    <p:sldId id="256"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45"/>
    <p:restoredTop sz="83180"/>
  </p:normalViewPr>
  <p:slideViewPr>
    <p:cSldViewPr snapToGrid="0" snapToObjects="1" showGuides="1">
      <p:cViewPr varScale="1">
        <p:scale>
          <a:sx n="88" d="100"/>
          <a:sy n="88" d="100"/>
        </p:scale>
        <p:origin x="1120" y="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5T22:58:04.473"/>
    </inkml:context>
    <inkml:brush xml:id="br0">
      <inkml:brushProperty name="width" value="0.08571" units="cm"/>
      <inkml:brushProperty name="height" value="0.08571" units="cm"/>
      <inkml:brushProperty name="color" value="#849398"/>
    </inkml:brush>
  </inkml:definitions>
  <inkml:trace contextRef="#ctx0" brushRef="#br0">1 1533 8027,'71'-7'0,"-6"2"0,-43 3 0,5 0 0,2-3 0,4-4 0,0-3 0,2-4 0,-2-2 0,0-3 0,1-1 0,-1-4 0,1-2 0,0 0 0,-1-4 0,2 1 0,-2-1 0,0 1 0,-2-1 0,1-2 0,-3 1 0,0-3 0,2 0 0,-3-1 0,2-1 0,-2 0 0,2 0 0,-1 0 0,1 3 0,-2-5 0,0 4 0,0-3 0,0 0 0,-1-1 0,0 0 0,-2-2 0,0 2 0,0 0 0,1 5 0,-1 0 0,2 1 0,-1 5 0,3-5 0,-1 5 0,0 1 0,0 0 0,-1 4 0,-1 3 0,2-3 0,0 3 0,-3 3 0,4-3 0,-4 6 0,1 1 0,1-1 0,-7 6 0,4 1 0,2 0 0,0 6 0,-2 0 0,4 6 0,-4 5 0,3 6 0,-1 12 0,3 5 0,-7-2 0,5 4 0,-8-2 0,4 6 0,0 2 0,-6-2 0,0 2 0,-4-1 0,2 4 0,-4 1 0,-1-1 0,-1 7 0,0-2 0,1 2 0,0 3 0,0 2 0,2-2 0,0 3 0,0-1 0,0 1 0,1 0 0,-1-1 0,1-2 0,-3-3 0,2 1 0,-3-1 0,-1-8 0,-3 0 0,2-5 0,1 5 0,0-6 0,-2-4 0,0-6 0,-2-5 0,0-3 0,0-6 0,0-1 0,-2-2 0,0-3 0,0-2 0,0-1 0,2-3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5T22:59:11.225"/>
    </inkml:context>
    <inkml:brush xml:id="br0">
      <inkml:brushProperty name="width" value="0.08571" units="cm"/>
      <inkml:brushProperty name="height" value="0.08571" units="cm"/>
    </inkml:brush>
  </inkml:definitions>
  <inkml:trace contextRef="#ctx0" brushRef="#br0">1 1533 8027,'71'-7'0,"-6"2"0,-43 3 0,5 0 0,2-3 0,4-4 0,0-3 0,2-4 0,-2-2 0,0-3 0,1-1 0,-1-4 0,1-2 0,0 0 0,-1-4 0,2 1 0,-2-1 0,0 1 0,-2-1 0,1-2 0,-3 1 0,0-3 0,2 0 0,-3-1 0,2-1 0,-2 0 0,2 0 0,-1 0 0,1 3 0,-2-5 0,0 4 0,0-3 0,0 0 0,-1-1 0,0 0 0,-2-2 0,0 2 0,0 0 0,1 5 0,-1 0 0,2 1 0,-1 5 0,3-5 0,-1 5 0,0 1 0,0 0 0,-1 4 0,-1 3 0,2-3 0,0 3 0,-3 3 0,4-3 0,-4 6 0,1 1 0,1-1 0,-7 6 0,4 1 0,2 0 0,0 6 0,-2 0 0,4 6 0,-4 5 0,3 6 0,-1 12 0,3 5 0,-7-2 0,5 4 0,-8-2 0,4 6 0,0 2 0,-6-2 0,0 2 0,-4-1 0,2 4 0,-4 1 0,-1-1 0,-1 7 0,0-2 0,1 2 0,0 3 0,0 2 0,2-2 0,0 3 0,0-1 0,0 1 0,1 0 0,-1-1 0,1-2 0,-3-3 0,2 1 0,-3-1 0,-1-8 0,-3 0 0,2-5 0,1 5 0,0-6 0,-2-4 0,0-6 0,-2-5 0,0-3 0,0-6 0,0-1 0,-2-2 0,0-3 0,0-2 0,0-1 0,2-3 0</inkml:trace>
</inkml:ink>
</file>

<file path=ppt/media/image1.jp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571A2-4449-6245-B884-D84821FE4B21}" type="datetimeFigureOut">
              <a:rPr lang="en-US" smtClean="0"/>
              <a:t>8/22/22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4C3521-F9E2-554D-A9AC-88A34B7F84F8}" type="slidenum">
              <a:rPr lang="en-US" smtClean="0"/>
              <a:t>‹#›</a:t>
            </a:fld>
            <a:endParaRPr lang="en-US"/>
          </a:p>
        </p:txBody>
      </p:sp>
    </p:spTree>
    <p:extLst>
      <p:ext uri="{BB962C8B-B14F-4D97-AF65-F5344CB8AC3E}">
        <p14:creationId xmlns:p14="http://schemas.microsoft.com/office/powerpoint/2010/main" val="1424108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x. </a:t>
            </a:r>
          </a:p>
        </p:txBody>
      </p:sp>
      <p:sp>
        <p:nvSpPr>
          <p:cNvPr id="4" name="Slide Number Placeholder 3"/>
          <p:cNvSpPr>
            <a:spLocks noGrp="1"/>
          </p:cNvSpPr>
          <p:nvPr>
            <p:ph type="sldNum" sz="quarter" idx="5"/>
          </p:nvPr>
        </p:nvSpPr>
        <p:spPr/>
        <p:txBody>
          <a:bodyPr/>
          <a:lstStyle/>
          <a:p>
            <a:fld id="{F94F701C-DDE6-074D-9CFD-C4740DC5163B}" type="slidenum">
              <a:rPr lang="en-US" smtClean="0"/>
              <a:t>1</a:t>
            </a:fld>
            <a:endParaRPr lang="en-US"/>
          </a:p>
        </p:txBody>
      </p:sp>
    </p:spTree>
    <p:extLst>
      <p:ext uri="{BB962C8B-B14F-4D97-AF65-F5344CB8AC3E}">
        <p14:creationId xmlns:p14="http://schemas.microsoft.com/office/powerpoint/2010/main" val="1434138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S1</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F59ECC6-4A3F-F940-952D-7BCA561F93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1122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1. </a:t>
            </a:r>
            <a:r>
              <a:rPr lang="en-CA" sz="1200" b="0" i="0" kern="1200" dirty="0">
                <a:solidFill>
                  <a:schemeClr val="tx1"/>
                </a:solidFill>
                <a:effectLst/>
                <a:latin typeface="+mn-lt"/>
                <a:ea typeface="+mn-ea"/>
                <a:cs typeface="+mn-cs"/>
              </a:rPr>
              <a:t>Predictions associated with the mesocosm experiment (A,B) and reciprocal transplant (C-E). Populations from the Central Coast are indicated in black squares and populations from the Strait of Georgia in grey circles. Acronyms are as follows: current seawater temperature (CT), future seawater temperature (FT), Central Coast (CC) </a:t>
            </a:r>
            <a:r>
              <a:rPr lang="en-CA" sz="1200" b="0" i="0" kern="1200" dirty="0" err="1">
                <a:solidFill>
                  <a:schemeClr val="tx1"/>
                </a:solidFill>
                <a:effectLst/>
                <a:latin typeface="+mn-lt"/>
                <a:ea typeface="+mn-ea"/>
                <a:cs typeface="+mn-cs"/>
              </a:rPr>
              <a:t>ahd</a:t>
            </a:r>
            <a:r>
              <a:rPr lang="en-CA" sz="1200" b="0" i="0" kern="1200" dirty="0">
                <a:solidFill>
                  <a:schemeClr val="tx1"/>
                </a:solidFill>
                <a:effectLst/>
                <a:latin typeface="+mn-lt"/>
                <a:ea typeface="+mn-ea"/>
                <a:cs typeface="+mn-cs"/>
              </a:rPr>
              <a:t> Strait of Georgia (</a:t>
            </a:r>
            <a:r>
              <a:rPr lang="en-CA" sz="1200" b="0" i="0" kern="1200" dirty="0" err="1">
                <a:solidFill>
                  <a:schemeClr val="tx1"/>
                </a:solidFill>
                <a:effectLst/>
                <a:latin typeface="+mn-lt"/>
                <a:ea typeface="+mn-ea"/>
                <a:cs typeface="+mn-cs"/>
              </a:rPr>
              <a:t>SoG</a:t>
            </a:r>
            <a:r>
              <a:rPr lang="en-CA" sz="1200" b="0" i="0" kern="1200" dirty="0">
                <a:solidFill>
                  <a:schemeClr val="tx1"/>
                </a:solidFill>
                <a:effectLst/>
                <a:latin typeface="+mn-lt"/>
                <a:ea typeface="+mn-ea"/>
                <a:cs typeface="+mn-cs"/>
              </a:rPr>
              <a:t>). Panel A shows predictions that align with the climate variability hypothesis, where populations from the Strait of Georgia are less vulnerable to future seawater temperatures because they have evolved greater thermal breadths. Panel B shows predictions that align with the trade-off hypothesis, where populations from the Strait of Georgia are more vulnerable to ocean warming because of energetic trade-offs associated with maintaining higher thermal tolerance. Panels C-E show outcomes where populations from both regions perform better (e.g. grow and survive more) when outplanted on the Central Coast relative to the Strait of Georgia. Panel C also shows signals of local adaptation, where populations from each region perform better when they are outplanted in their native environment relative to foreign populations. In Panel D both regions show signs of maladaptation to their native environments relative to the foreign regions, while E shows populations from the Central Coast outperforming Strait of Georgia populations in both regions. </a:t>
            </a:r>
            <a:endParaRPr lang="en-US" dirty="0"/>
          </a:p>
        </p:txBody>
      </p:sp>
      <p:sp>
        <p:nvSpPr>
          <p:cNvPr id="4" name="Slide Number Placeholder 3"/>
          <p:cNvSpPr>
            <a:spLocks noGrp="1"/>
          </p:cNvSpPr>
          <p:nvPr>
            <p:ph type="sldNum" sz="quarter" idx="5"/>
          </p:nvPr>
        </p:nvSpPr>
        <p:spPr/>
        <p:txBody>
          <a:bodyPr/>
          <a:lstStyle/>
          <a:p>
            <a:fld id="{394C3521-F9E2-554D-A9AC-88A34B7F84F8}" type="slidenum">
              <a:rPr lang="en-US" smtClean="0"/>
              <a:t>3</a:t>
            </a:fld>
            <a:endParaRPr lang="en-US"/>
          </a:p>
        </p:txBody>
      </p:sp>
    </p:spTree>
    <p:extLst>
      <p:ext uri="{BB962C8B-B14F-4D97-AF65-F5344CB8AC3E}">
        <p14:creationId xmlns:p14="http://schemas.microsoft.com/office/powerpoint/2010/main" val="2287512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4</a:t>
            </a:fld>
            <a:endParaRPr lang="en-US"/>
          </a:p>
        </p:txBody>
      </p:sp>
    </p:spTree>
    <p:extLst>
      <p:ext uri="{BB962C8B-B14F-4D97-AF65-F5344CB8AC3E}">
        <p14:creationId xmlns:p14="http://schemas.microsoft.com/office/powerpoint/2010/main" val="1185034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5</a:t>
            </a:fld>
            <a:endParaRPr lang="en-US"/>
          </a:p>
        </p:txBody>
      </p:sp>
    </p:spTree>
    <p:extLst>
      <p:ext uri="{BB962C8B-B14F-4D97-AF65-F5344CB8AC3E}">
        <p14:creationId xmlns:p14="http://schemas.microsoft.com/office/powerpoint/2010/main" val="3549156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9D117-15E3-024F-823E-CE79C12CF1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232DBF-3032-8B4F-9936-BC25F17241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FBBFEF-7BCB-F140-912C-3A2FF27D0953}"/>
              </a:ext>
            </a:extLst>
          </p:cNvPr>
          <p:cNvSpPr>
            <a:spLocks noGrp="1"/>
          </p:cNvSpPr>
          <p:nvPr>
            <p:ph type="dt" sz="half" idx="10"/>
          </p:nvPr>
        </p:nvSpPr>
        <p:spPr/>
        <p:txBody>
          <a:bodyPr/>
          <a:lstStyle/>
          <a:p>
            <a:fld id="{C446594C-9C26-1C41-BADB-56C901B363CC}" type="datetimeFigureOut">
              <a:rPr lang="en-US" smtClean="0"/>
              <a:t>8/22/22</a:t>
            </a:fld>
            <a:endParaRPr lang="en-US"/>
          </a:p>
        </p:txBody>
      </p:sp>
      <p:sp>
        <p:nvSpPr>
          <p:cNvPr id="5" name="Footer Placeholder 4">
            <a:extLst>
              <a:ext uri="{FF2B5EF4-FFF2-40B4-BE49-F238E27FC236}">
                <a16:creationId xmlns:a16="http://schemas.microsoft.com/office/drawing/2014/main" id="{AE834C24-5F96-D94D-BAA3-45FB5FCF2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FDCB9-0CA8-B149-890E-6C0EECF628E4}"/>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926112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A7B88-BDD5-1D44-B12E-CCC009355E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01FA27-92BA-864A-BF41-32AB9952C9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33535E-4E6D-004F-94E4-9D2812682C09}"/>
              </a:ext>
            </a:extLst>
          </p:cNvPr>
          <p:cNvSpPr>
            <a:spLocks noGrp="1"/>
          </p:cNvSpPr>
          <p:nvPr>
            <p:ph type="dt" sz="half" idx="10"/>
          </p:nvPr>
        </p:nvSpPr>
        <p:spPr/>
        <p:txBody>
          <a:bodyPr/>
          <a:lstStyle/>
          <a:p>
            <a:fld id="{C446594C-9C26-1C41-BADB-56C901B363CC}" type="datetimeFigureOut">
              <a:rPr lang="en-US" smtClean="0"/>
              <a:t>8/22/22</a:t>
            </a:fld>
            <a:endParaRPr lang="en-US"/>
          </a:p>
        </p:txBody>
      </p:sp>
      <p:sp>
        <p:nvSpPr>
          <p:cNvPr id="5" name="Footer Placeholder 4">
            <a:extLst>
              <a:ext uri="{FF2B5EF4-FFF2-40B4-BE49-F238E27FC236}">
                <a16:creationId xmlns:a16="http://schemas.microsoft.com/office/drawing/2014/main" id="{59D8052B-6EC0-CC4B-BCC9-AD9A1D6148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E673BC-D609-6A4C-AE2D-4659D7503E8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76712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56F4AC-9E8E-8E42-90D9-85921EE387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D0AFAC-E162-9C47-999B-CE2AF0BC3C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948B80-C324-DA47-B3C9-DFBB715CC5D5}"/>
              </a:ext>
            </a:extLst>
          </p:cNvPr>
          <p:cNvSpPr>
            <a:spLocks noGrp="1"/>
          </p:cNvSpPr>
          <p:nvPr>
            <p:ph type="dt" sz="half" idx="10"/>
          </p:nvPr>
        </p:nvSpPr>
        <p:spPr/>
        <p:txBody>
          <a:bodyPr/>
          <a:lstStyle/>
          <a:p>
            <a:fld id="{C446594C-9C26-1C41-BADB-56C901B363CC}" type="datetimeFigureOut">
              <a:rPr lang="en-US" smtClean="0"/>
              <a:t>8/22/22</a:t>
            </a:fld>
            <a:endParaRPr lang="en-US"/>
          </a:p>
        </p:txBody>
      </p:sp>
      <p:sp>
        <p:nvSpPr>
          <p:cNvPr id="5" name="Footer Placeholder 4">
            <a:extLst>
              <a:ext uri="{FF2B5EF4-FFF2-40B4-BE49-F238E27FC236}">
                <a16:creationId xmlns:a16="http://schemas.microsoft.com/office/drawing/2014/main" id="{621609E4-C503-654E-A313-634A5784EF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B8087A-4250-1944-8A45-5433F524E12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518378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2A1E6-FB9D-3E4A-B606-A024ECC9C3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BEB9BF-929D-2949-ACB2-85647F39E0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B0A2E9-A3BC-034B-8BA4-B5B9677E1AB9}"/>
              </a:ext>
            </a:extLst>
          </p:cNvPr>
          <p:cNvSpPr>
            <a:spLocks noGrp="1"/>
          </p:cNvSpPr>
          <p:nvPr>
            <p:ph type="dt" sz="half" idx="10"/>
          </p:nvPr>
        </p:nvSpPr>
        <p:spPr/>
        <p:txBody>
          <a:bodyPr/>
          <a:lstStyle/>
          <a:p>
            <a:fld id="{C446594C-9C26-1C41-BADB-56C901B363CC}" type="datetimeFigureOut">
              <a:rPr lang="en-US" smtClean="0"/>
              <a:t>8/22/22</a:t>
            </a:fld>
            <a:endParaRPr lang="en-US"/>
          </a:p>
        </p:txBody>
      </p:sp>
      <p:sp>
        <p:nvSpPr>
          <p:cNvPr id="5" name="Footer Placeholder 4">
            <a:extLst>
              <a:ext uri="{FF2B5EF4-FFF2-40B4-BE49-F238E27FC236}">
                <a16:creationId xmlns:a16="http://schemas.microsoft.com/office/drawing/2014/main" id="{B481C9E0-35C8-9E46-9D39-7D9F303D42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73347-08B5-C146-BDFC-77A9C018E85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54777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D2D30-3270-954B-A98E-1A68E89065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1FDABB-1586-C34C-809E-86BE475DF5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55F9CB-CB07-E543-B048-FEA4D1EF8D1E}"/>
              </a:ext>
            </a:extLst>
          </p:cNvPr>
          <p:cNvSpPr>
            <a:spLocks noGrp="1"/>
          </p:cNvSpPr>
          <p:nvPr>
            <p:ph type="dt" sz="half" idx="10"/>
          </p:nvPr>
        </p:nvSpPr>
        <p:spPr/>
        <p:txBody>
          <a:bodyPr/>
          <a:lstStyle/>
          <a:p>
            <a:fld id="{C446594C-9C26-1C41-BADB-56C901B363CC}" type="datetimeFigureOut">
              <a:rPr lang="en-US" smtClean="0"/>
              <a:t>8/22/22</a:t>
            </a:fld>
            <a:endParaRPr lang="en-US"/>
          </a:p>
        </p:txBody>
      </p:sp>
      <p:sp>
        <p:nvSpPr>
          <p:cNvPr id="5" name="Footer Placeholder 4">
            <a:extLst>
              <a:ext uri="{FF2B5EF4-FFF2-40B4-BE49-F238E27FC236}">
                <a16:creationId xmlns:a16="http://schemas.microsoft.com/office/drawing/2014/main" id="{FAF60B56-F3E7-764C-9791-689ED5D895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5AF48B-2AAA-B14F-A63D-B476D123976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113283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127F5-1F3E-D242-A5FB-83CC39E883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3FF85-B11A-2448-AF12-ACA8E1D56F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90BF64-3AA5-F142-AA56-7B6A0ACC51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EC22A3-FDD0-9D40-B591-E746D5D0CFF9}"/>
              </a:ext>
            </a:extLst>
          </p:cNvPr>
          <p:cNvSpPr>
            <a:spLocks noGrp="1"/>
          </p:cNvSpPr>
          <p:nvPr>
            <p:ph type="dt" sz="half" idx="10"/>
          </p:nvPr>
        </p:nvSpPr>
        <p:spPr/>
        <p:txBody>
          <a:bodyPr/>
          <a:lstStyle/>
          <a:p>
            <a:fld id="{C446594C-9C26-1C41-BADB-56C901B363CC}" type="datetimeFigureOut">
              <a:rPr lang="en-US" smtClean="0"/>
              <a:t>8/22/22</a:t>
            </a:fld>
            <a:endParaRPr lang="en-US"/>
          </a:p>
        </p:txBody>
      </p:sp>
      <p:sp>
        <p:nvSpPr>
          <p:cNvPr id="6" name="Footer Placeholder 5">
            <a:extLst>
              <a:ext uri="{FF2B5EF4-FFF2-40B4-BE49-F238E27FC236}">
                <a16:creationId xmlns:a16="http://schemas.microsoft.com/office/drawing/2014/main" id="{BBF49288-968D-624E-9300-261C1ABDCD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D480D4-7E8C-0E4B-AAAD-46045EDC9A4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422693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3D774-BD5A-3348-8082-88EF83B802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4A6C16-B470-634E-977E-6415632CC7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DD51A7-5407-B149-AAB1-3EA443B17B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F5116E-E01D-9B47-A6BE-6D72E00667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23E477-B3B5-564B-B23D-24CC7C8B6E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F810BE-D0BD-8647-A5A9-9EA489D6BAE6}"/>
              </a:ext>
            </a:extLst>
          </p:cNvPr>
          <p:cNvSpPr>
            <a:spLocks noGrp="1"/>
          </p:cNvSpPr>
          <p:nvPr>
            <p:ph type="dt" sz="half" idx="10"/>
          </p:nvPr>
        </p:nvSpPr>
        <p:spPr/>
        <p:txBody>
          <a:bodyPr/>
          <a:lstStyle/>
          <a:p>
            <a:fld id="{C446594C-9C26-1C41-BADB-56C901B363CC}" type="datetimeFigureOut">
              <a:rPr lang="en-US" smtClean="0"/>
              <a:t>8/22/22</a:t>
            </a:fld>
            <a:endParaRPr lang="en-US"/>
          </a:p>
        </p:txBody>
      </p:sp>
      <p:sp>
        <p:nvSpPr>
          <p:cNvPr id="8" name="Footer Placeholder 7">
            <a:extLst>
              <a:ext uri="{FF2B5EF4-FFF2-40B4-BE49-F238E27FC236}">
                <a16:creationId xmlns:a16="http://schemas.microsoft.com/office/drawing/2014/main" id="{38A47860-1DA2-2049-9CA6-83581C9ECE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0830FE-8E6C-2348-8FE0-93AA2A0DA98F}"/>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952396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FC738-5ACA-8E44-951C-3C2D671281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C2AF6F-F8B9-4443-ABC0-FFEA33E4EE89}"/>
              </a:ext>
            </a:extLst>
          </p:cNvPr>
          <p:cNvSpPr>
            <a:spLocks noGrp="1"/>
          </p:cNvSpPr>
          <p:nvPr>
            <p:ph type="dt" sz="half" idx="10"/>
          </p:nvPr>
        </p:nvSpPr>
        <p:spPr/>
        <p:txBody>
          <a:bodyPr/>
          <a:lstStyle/>
          <a:p>
            <a:fld id="{C446594C-9C26-1C41-BADB-56C901B363CC}" type="datetimeFigureOut">
              <a:rPr lang="en-US" smtClean="0"/>
              <a:t>8/22/22</a:t>
            </a:fld>
            <a:endParaRPr lang="en-US"/>
          </a:p>
        </p:txBody>
      </p:sp>
      <p:sp>
        <p:nvSpPr>
          <p:cNvPr id="4" name="Footer Placeholder 3">
            <a:extLst>
              <a:ext uri="{FF2B5EF4-FFF2-40B4-BE49-F238E27FC236}">
                <a16:creationId xmlns:a16="http://schemas.microsoft.com/office/drawing/2014/main" id="{5CF05ADD-DE30-3243-BDBE-B90AA0C369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9A3FB3-8B47-FD4B-A90C-29FAF10C4AE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37150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FB6386-0ED7-2240-A012-FFD6CF4334F5}"/>
              </a:ext>
            </a:extLst>
          </p:cNvPr>
          <p:cNvSpPr>
            <a:spLocks noGrp="1"/>
          </p:cNvSpPr>
          <p:nvPr>
            <p:ph type="dt" sz="half" idx="10"/>
          </p:nvPr>
        </p:nvSpPr>
        <p:spPr/>
        <p:txBody>
          <a:bodyPr/>
          <a:lstStyle/>
          <a:p>
            <a:fld id="{C446594C-9C26-1C41-BADB-56C901B363CC}" type="datetimeFigureOut">
              <a:rPr lang="en-US" smtClean="0"/>
              <a:t>8/22/22</a:t>
            </a:fld>
            <a:endParaRPr lang="en-US"/>
          </a:p>
        </p:txBody>
      </p:sp>
      <p:sp>
        <p:nvSpPr>
          <p:cNvPr id="3" name="Footer Placeholder 2">
            <a:extLst>
              <a:ext uri="{FF2B5EF4-FFF2-40B4-BE49-F238E27FC236}">
                <a16:creationId xmlns:a16="http://schemas.microsoft.com/office/drawing/2014/main" id="{F9170CD8-9F0E-0141-9C70-D723D8855D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CD96F2-1F58-ED47-9C1C-30015D9106A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70453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BF953-3E58-F34D-9C85-42941D6327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58A731-C020-8842-B718-20BB20156E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75FF3C-7284-5449-8450-910C6D99D8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81E8D9-DC8B-0440-81BE-7A693B8A92C0}"/>
              </a:ext>
            </a:extLst>
          </p:cNvPr>
          <p:cNvSpPr>
            <a:spLocks noGrp="1"/>
          </p:cNvSpPr>
          <p:nvPr>
            <p:ph type="dt" sz="half" idx="10"/>
          </p:nvPr>
        </p:nvSpPr>
        <p:spPr/>
        <p:txBody>
          <a:bodyPr/>
          <a:lstStyle/>
          <a:p>
            <a:fld id="{C446594C-9C26-1C41-BADB-56C901B363CC}" type="datetimeFigureOut">
              <a:rPr lang="en-US" smtClean="0"/>
              <a:t>8/22/22</a:t>
            </a:fld>
            <a:endParaRPr lang="en-US"/>
          </a:p>
        </p:txBody>
      </p:sp>
      <p:sp>
        <p:nvSpPr>
          <p:cNvPr id="6" name="Footer Placeholder 5">
            <a:extLst>
              <a:ext uri="{FF2B5EF4-FFF2-40B4-BE49-F238E27FC236}">
                <a16:creationId xmlns:a16="http://schemas.microsoft.com/office/drawing/2014/main" id="{F3FE838A-C887-A64E-BF4D-43EE31F32B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37A7DD-5A9E-674E-96DD-D765D14EBAE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784771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5DC64-6416-0A44-9555-700A29DBCF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F1653D-3894-1A4E-9D0E-AF326B2709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E36E4D-6D6B-194D-B76B-2FAEEE3BC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26B657-E33E-924A-A6D8-87D7125BA9BB}"/>
              </a:ext>
            </a:extLst>
          </p:cNvPr>
          <p:cNvSpPr>
            <a:spLocks noGrp="1"/>
          </p:cNvSpPr>
          <p:nvPr>
            <p:ph type="dt" sz="half" idx="10"/>
          </p:nvPr>
        </p:nvSpPr>
        <p:spPr/>
        <p:txBody>
          <a:bodyPr/>
          <a:lstStyle/>
          <a:p>
            <a:fld id="{C446594C-9C26-1C41-BADB-56C901B363CC}" type="datetimeFigureOut">
              <a:rPr lang="en-US" smtClean="0"/>
              <a:t>8/22/22</a:t>
            </a:fld>
            <a:endParaRPr lang="en-US"/>
          </a:p>
        </p:txBody>
      </p:sp>
      <p:sp>
        <p:nvSpPr>
          <p:cNvPr id="6" name="Footer Placeholder 5">
            <a:extLst>
              <a:ext uri="{FF2B5EF4-FFF2-40B4-BE49-F238E27FC236}">
                <a16:creationId xmlns:a16="http://schemas.microsoft.com/office/drawing/2014/main" id="{43235D6E-A15C-3E49-9E49-3F171A39F3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D41B44-7908-244F-A2FA-0D55CC650DD7}"/>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69910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3CB15D-EC14-7340-B034-7995FEA652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6EE177-300E-154F-B2E9-EC9616B347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80AB4-5551-8B49-8688-9250994986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46594C-9C26-1C41-BADB-56C901B363CC}" type="datetimeFigureOut">
              <a:rPr lang="en-US" smtClean="0"/>
              <a:t>8/22/22</a:t>
            </a:fld>
            <a:endParaRPr lang="en-US"/>
          </a:p>
        </p:txBody>
      </p:sp>
      <p:sp>
        <p:nvSpPr>
          <p:cNvPr id="5" name="Footer Placeholder 4">
            <a:extLst>
              <a:ext uri="{FF2B5EF4-FFF2-40B4-BE49-F238E27FC236}">
                <a16:creationId xmlns:a16="http://schemas.microsoft.com/office/drawing/2014/main" id="{2F8725A9-A366-EC41-AD51-31670ABA01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98BE37-2E11-154E-8998-1121F5F172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339D16-E986-DB4F-852C-A5E090C8399F}" type="slidenum">
              <a:rPr lang="en-US" smtClean="0"/>
              <a:t>‹#›</a:t>
            </a:fld>
            <a:endParaRPr lang="en-US"/>
          </a:p>
        </p:txBody>
      </p:sp>
    </p:spTree>
    <p:extLst>
      <p:ext uri="{BB962C8B-B14F-4D97-AF65-F5344CB8AC3E}">
        <p14:creationId xmlns:p14="http://schemas.microsoft.com/office/powerpoint/2010/main" val="24608128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customXml" Target="../ink/ink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780A443-9EF5-4AFE-BCB4-7394B93E6DF2}"/>
              </a:ext>
            </a:extLst>
          </p:cNvPr>
          <p:cNvGrpSpPr/>
          <p:nvPr/>
        </p:nvGrpSpPr>
        <p:grpSpPr>
          <a:xfrm>
            <a:off x="3647745" y="824009"/>
            <a:ext cx="5970299" cy="5209981"/>
            <a:chOff x="3647745" y="824009"/>
            <a:chExt cx="5970299" cy="5209981"/>
          </a:xfrm>
        </p:grpSpPr>
        <p:pic>
          <p:nvPicPr>
            <p:cNvPr id="11" name="Content Placeholder 4">
              <a:extLst>
                <a:ext uri="{FF2B5EF4-FFF2-40B4-BE49-F238E27FC236}">
                  <a16:creationId xmlns:a16="http://schemas.microsoft.com/office/drawing/2014/main" id="{31C7169A-D272-3E4C-8271-0ADBED244020}"/>
                </a:ext>
              </a:extLst>
            </p:cNvPr>
            <p:cNvPicPr>
              <a:picLocks noChangeAspect="1"/>
            </p:cNvPicPr>
            <p:nvPr/>
          </p:nvPicPr>
          <p:blipFill rotWithShape="1">
            <a:blip r:embed="rId3"/>
            <a:srcRect l="32277" t="33852" r="34018" b="27004"/>
            <a:stretch/>
          </p:blipFill>
          <p:spPr>
            <a:xfrm>
              <a:off x="3647746" y="824009"/>
              <a:ext cx="1643783" cy="2604991"/>
            </a:xfrm>
            <a:prstGeom prst="rect">
              <a:avLst/>
            </a:prstGeom>
          </p:spPr>
        </p:pic>
        <p:pic>
          <p:nvPicPr>
            <p:cNvPr id="13" name="Picture 12" descr="A picture containing person, tree, holding, piece&#10;&#10;Description automatically generated">
              <a:extLst>
                <a:ext uri="{FF2B5EF4-FFF2-40B4-BE49-F238E27FC236}">
                  <a16:creationId xmlns:a16="http://schemas.microsoft.com/office/drawing/2014/main" id="{5EBF0028-A192-C644-A885-3DD06008B827}"/>
                </a:ext>
              </a:extLst>
            </p:cNvPr>
            <p:cNvPicPr>
              <a:picLocks noChangeAspect="1"/>
            </p:cNvPicPr>
            <p:nvPr/>
          </p:nvPicPr>
          <p:blipFill rotWithShape="1">
            <a:blip r:embed="rId4"/>
            <a:srcRect l="35810" t="46059" r="44480" b="30992"/>
            <a:stretch/>
          </p:blipFill>
          <p:spPr>
            <a:xfrm>
              <a:off x="3647745" y="3488663"/>
              <a:ext cx="1643783" cy="2545327"/>
            </a:xfrm>
            <a:prstGeom prst="rect">
              <a:avLst/>
            </a:prstGeom>
          </p:spPr>
        </p:pic>
        <p:pic>
          <p:nvPicPr>
            <p:cNvPr id="14" name="Picture 13">
              <a:extLst>
                <a:ext uri="{FF2B5EF4-FFF2-40B4-BE49-F238E27FC236}">
                  <a16:creationId xmlns:a16="http://schemas.microsoft.com/office/drawing/2014/main" id="{21EE72C6-D87E-DF08-D85D-385525C747FB}"/>
                </a:ext>
              </a:extLst>
            </p:cNvPr>
            <p:cNvPicPr>
              <a:picLocks noChangeAspect="1"/>
            </p:cNvPicPr>
            <p:nvPr/>
          </p:nvPicPr>
          <p:blipFill rotWithShape="1">
            <a:blip r:embed="rId5"/>
            <a:srcRect l="1181" t="50524" r="52192" b="5869"/>
            <a:stretch/>
          </p:blipFill>
          <p:spPr>
            <a:xfrm>
              <a:off x="5366479" y="824011"/>
              <a:ext cx="4251565" cy="5209979"/>
            </a:xfrm>
            <a:prstGeom prst="rect">
              <a:avLst/>
            </a:prstGeom>
          </p:spPr>
        </p:pic>
      </p:grpSp>
    </p:spTree>
    <p:extLst>
      <p:ext uri="{BB962C8B-B14F-4D97-AF65-F5344CB8AC3E}">
        <p14:creationId xmlns:p14="http://schemas.microsoft.com/office/powerpoint/2010/main" val="1954085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65">
            <a:extLst>
              <a:ext uri="{FF2B5EF4-FFF2-40B4-BE49-F238E27FC236}">
                <a16:creationId xmlns:a16="http://schemas.microsoft.com/office/drawing/2014/main" id="{017696B2-646B-1548-AD50-2CFCA140766F}"/>
              </a:ext>
            </a:extLst>
          </p:cNvPr>
          <p:cNvSpPr txBox="1"/>
          <p:nvPr/>
        </p:nvSpPr>
        <p:spPr>
          <a:xfrm>
            <a:off x="7377725" y="6376697"/>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48" name="TextBox 47">
            <a:extLst>
              <a:ext uri="{FF2B5EF4-FFF2-40B4-BE49-F238E27FC236}">
                <a16:creationId xmlns:a16="http://schemas.microsoft.com/office/drawing/2014/main" id="{8206DB9A-805F-034F-98AA-4F23C51FB67A}"/>
              </a:ext>
            </a:extLst>
          </p:cNvPr>
          <p:cNvSpPr txBox="1"/>
          <p:nvPr/>
        </p:nvSpPr>
        <p:spPr>
          <a:xfrm rot="16200000">
            <a:off x="-34418" y="2334340"/>
            <a:ext cx="129189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Central Coast</a:t>
            </a:r>
          </a:p>
        </p:txBody>
      </p:sp>
      <p:sp>
        <p:nvSpPr>
          <p:cNvPr id="49" name="TextBox 48">
            <a:extLst>
              <a:ext uri="{FF2B5EF4-FFF2-40B4-BE49-F238E27FC236}">
                <a16:creationId xmlns:a16="http://schemas.microsoft.com/office/drawing/2014/main" id="{FC3223F5-CACB-CF4A-AA4C-21E3A5C1CEB1}"/>
              </a:ext>
            </a:extLst>
          </p:cNvPr>
          <p:cNvSpPr txBox="1"/>
          <p:nvPr/>
        </p:nvSpPr>
        <p:spPr>
          <a:xfrm rot="16200000">
            <a:off x="-136231" y="4991555"/>
            <a:ext cx="154497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Strait of Georgia</a:t>
            </a:r>
          </a:p>
        </p:txBody>
      </p:sp>
      <p:sp>
        <p:nvSpPr>
          <p:cNvPr id="89" name="Rounded Rectangle 88">
            <a:extLst>
              <a:ext uri="{FF2B5EF4-FFF2-40B4-BE49-F238E27FC236}">
                <a16:creationId xmlns:a16="http://schemas.microsoft.com/office/drawing/2014/main" id="{0407A1A4-B080-1648-83F8-C9221CDFE651}"/>
              </a:ext>
            </a:extLst>
          </p:cNvPr>
          <p:cNvSpPr/>
          <p:nvPr/>
        </p:nvSpPr>
        <p:spPr>
          <a:xfrm>
            <a:off x="6598319" y="175262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0" name="Rounded Rectangle 89">
            <a:extLst>
              <a:ext uri="{FF2B5EF4-FFF2-40B4-BE49-F238E27FC236}">
                <a16:creationId xmlns:a16="http://schemas.microsoft.com/office/drawing/2014/main" id="{46FF8379-DCE1-0843-A8BD-B7025D4D63A9}"/>
              </a:ext>
            </a:extLst>
          </p:cNvPr>
          <p:cNvSpPr/>
          <p:nvPr/>
        </p:nvSpPr>
        <p:spPr>
          <a:xfrm>
            <a:off x="6598319" y="265587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1" name="Rounded Rectangle 90">
            <a:extLst>
              <a:ext uri="{FF2B5EF4-FFF2-40B4-BE49-F238E27FC236}">
                <a16:creationId xmlns:a16="http://schemas.microsoft.com/office/drawing/2014/main" id="{F65CA39D-5714-0249-8B0E-DF86690BC728}"/>
              </a:ext>
            </a:extLst>
          </p:cNvPr>
          <p:cNvSpPr/>
          <p:nvPr/>
        </p:nvSpPr>
        <p:spPr>
          <a:xfrm>
            <a:off x="6362603" y="1437135"/>
            <a:ext cx="149892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3" name="Rounded Rectangle 92">
            <a:extLst>
              <a:ext uri="{FF2B5EF4-FFF2-40B4-BE49-F238E27FC236}">
                <a16:creationId xmlns:a16="http://schemas.microsoft.com/office/drawing/2014/main" id="{9BC6282F-6F87-3046-9504-DF28AC728B6C}"/>
              </a:ext>
            </a:extLst>
          </p:cNvPr>
          <p:cNvSpPr/>
          <p:nvPr/>
        </p:nvSpPr>
        <p:spPr>
          <a:xfrm>
            <a:off x="8514413" y="1734962"/>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4" name="Rounded Rectangle 93">
            <a:extLst>
              <a:ext uri="{FF2B5EF4-FFF2-40B4-BE49-F238E27FC236}">
                <a16:creationId xmlns:a16="http://schemas.microsoft.com/office/drawing/2014/main" id="{AE281F56-641E-8442-A385-7A5BC195C626}"/>
              </a:ext>
            </a:extLst>
          </p:cNvPr>
          <p:cNvSpPr/>
          <p:nvPr/>
        </p:nvSpPr>
        <p:spPr>
          <a:xfrm>
            <a:off x="8514413" y="2638212"/>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5" name="Rounded Rectangle 94">
            <a:extLst>
              <a:ext uri="{FF2B5EF4-FFF2-40B4-BE49-F238E27FC236}">
                <a16:creationId xmlns:a16="http://schemas.microsoft.com/office/drawing/2014/main" id="{F5D930C0-F40E-0E49-8646-2D22E5223AD3}"/>
              </a:ext>
            </a:extLst>
          </p:cNvPr>
          <p:cNvSpPr/>
          <p:nvPr/>
        </p:nvSpPr>
        <p:spPr>
          <a:xfrm>
            <a:off x="8273145" y="1437135"/>
            <a:ext cx="149429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4" name="Rounded Rectangle 103">
            <a:extLst>
              <a:ext uri="{FF2B5EF4-FFF2-40B4-BE49-F238E27FC236}">
                <a16:creationId xmlns:a16="http://schemas.microsoft.com/office/drawing/2014/main" id="{97B999DE-87B9-EC43-B0B9-4732A996B70B}"/>
              </a:ext>
            </a:extLst>
          </p:cNvPr>
          <p:cNvSpPr/>
          <p:nvPr/>
        </p:nvSpPr>
        <p:spPr>
          <a:xfrm>
            <a:off x="6640816" y="429598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5" name="Rounded Rectangle 104">
            <a:extLst>
              <a:ext uri="{FF2B5EF4-FFF2-40B4-BE49-F238E27FC236}">
                <a16:creationId xmlns:a16="http://schemas.microsoft.com/office/drawing/2014/main" id="{9A9E7472-BBB0-2546-B3DA-4757E002F6EB}"/>
              </a:ext>
            </a:extLst>
          </p:cNvPr>
          <p:cNvSpPr/>
          <p:nvPr/>
        </p:nvSpPr>
        <p:spPr>
          <a:xfrm>
            <a:off x="6640816" y="524119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6" name="Rounded Rectangle 105">
            <a:extLst>
              <a:ext uri="{FF2B5EF4-FFF2-40B4-BE49-F238E27FC236}">
                <a16:creationId xmlns:a16="http://schemas.microsoft.com/office/drawing/2014/main" id="{B572A0B6-2DCA-DB47-8B8D-BA6D534467C5}"/>
              </a:ext>
            </a:extLst>
          </p:cNvPr>
          <p:cNvSpPr/>
          <p:nvPr/>
        </p:nvSpPr>
        <p:spPr>
          <a:xfrm>
            <a:off x="6362603" y="3982502"/>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7" name="Rounded Rectangle 106">
            <a:extLst>
              <a:ext uri="{FF2B5EF4-FFF2-40B4-BE49-F238E27FC236}">
                <a16:creationId xmlns:a16="http://schemas.microsoft.com/office/drawing/2014/main" id="{AD9A5AFB-018C-6846-A9D8-4856D2B657A5}"/>
              </a:ext>
            </a:extLst>
          </p:cNvPr>
          <p:cNvSpPr/>
          <p:nvPr/>
        </p:nvSpPr>
        <p:spPr>
          <a:xfrm>
            <a:off x="8526243" y="429598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8" name="Rounded Rectangle 107">
            <a:extLst>
              <a:ext uri="{FF2B5EF4-FFF2-40B4-BE49-F238E27FC236}">
                <a16:creationId xmlns:a16="http://schemas.microsoft.com/office/drawing/2014/main" id="{726AD563-BB41-724C-A96A-C1ECDC7C33DF}"/>
              </a:ext>
            </a:extLst>
          </p:cNvPr>
          <p:cNvSpPr/>
          <p:nvPr/>
        </p:nvSpPr>
        <p:spPr>
          <a:xfrm>
            <a:off x="8526243" y="524119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22" name="Straight Arrow Connector 121">
            <a:extLst>
              <a:ext uri="{FF2B5EF4-FFF2-40B4-BE49-F238E27FC236}">
                <a16:creationId xmlns:a16="http://schemas.microsoft.com/office/drawing/2014/main" id="{491E3A30-7833-974A-BAC8-2421E4A32414}"/>
              </a:ext>
            </a:extLst>
          </p:cNvPr>
          <p:cNvCxnSpPr>
            <a:cxnSpLocks/>
            <a:stCxn id="89" idx="3"/>
            <a:endCxn id="93" idx="1"/>
          </p:cNvCxnSpPr>
          <p:nvPr/>
        </p:nvCxnSpPr>
        <p:spPr>
          <a:xfrm flipV="1">
            <a:off x="7601929" y="2091801"/>
            <a:ext cx="912484" cy="176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B689BA27-BE01-594A-ABE8-9671F9963836}"/>
              </a:ext>
            </a:extLst>
          </p:cNvPr>
          <p:cNvCxnSpPr>
            <a:cxnSpLocks/>
            <a:stCxn id="89" idx="3"/>
            <a:endCxn id="94" idx="1"/>
          </p:cNvCxnSpPr>
          <p:nvPr/>
        </p:nvCxnSpPr>
        <p:spPr>
          <a:xfrm>
            <a:off x="7601929" y="2109460"/>
            <a:ext cx="912484" cy="88559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548CA914-5ADC-3344-B26E-997C89C930B3}"/>
              </a:ext>
            </a:extLst>
          </p:cNvPr>
          <p:cNvCxnSpPr>
            <a:cxnSpLocks/>
            <a:stCxn id="89" idx="3"/>
            <a:endCxn id="108" idx="1"/>
          </p:cNvCxnSpPr>
          <p:nvPr/>
        </p:nvCxnSpPr>
        <p:spPr>
          <a:xfrm>
            <a:off x="7601929" y="2109460"/>
            <a:ext cx="924314" cy="34885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817E9274-11FF-0F44-BF48-E32FC20C591C}"/>
              </a:ext>
            </a:extLst>
          </p:cNvPr>
          <p:cNvCxnSpPr>
            <a:cxnSpLocks/>
            <a:stCxn id="89" idx="3"/>
            <a:endCxn id="107" idx="1"/>
          </p:cNvCxnSpPr>
          <p:nvPr/>
        </p:nvCxnSpPr>
        <p:spPr>
          <a:xfrm>
            <a:off x="7601929" y="2109460"/>
            <a:ext cx="924314" cy="25433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1B681EA2-5F3B-1E48-A608-73FD7415EA27}"/>
              </a:ext>
            </a:extLst>
          </p:cNvPr>
          <p:cNvCxnSpPr>
            <a:cxnSpLocks/>
            <a:stCxn id="93" idx="3"/>
            <a:endCxn id="153" idx="1"/>
          </p:cNvCxnSpPr>
          <p:nvPr/>
        </p:nvCxnSpPr>
        <p:spPr>
          <a:xfrm flipV="1">
            <a:off x="9518023" y="1915845"/>
            <a:ext cx="744346" cy="1759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40ED8107-D433-364C-AD1B-A91E289FFDEB}"/>
              </a:ext>
            </a:extLst>
          </p:cNvPr>
          <p:cNvCxnSpPr>
            <a:cxnSpLocks/>
            <a:stCxn id="93" idx="3"/>
            <a:endCxn id="154" idx="1"/>
          </p:cNvCxnSpPr>
          <p:nvPr/>
        </p:nvCxnSpPr>
        <p:spPr>
          <a:xfrm flipV="1">
            <a:off x="9518023" y="2068245"/>
            <a:ext cx="896746" cy="235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55E4451D-FFAF-7C40-BEC9-507CBA402EB3}"/>
              </a:ext>
            </a:extLst>
          </p:cNvPr>
          <p:cNvCxnSpPr>
            <a:cxnSpLocks/>
            <a:stCxn id="93" idx="3"/>
            <a:endCxn id="155" idx="1"/>
          </p:cNvCxnSpPr>
          <p:nvPr/>
        </p:nvCxnSpPr>
        <p:spPr>
          <a:xfrm>
            <a:off x="9518023" y="2091801"/>
            <a:ext cx="1049146" cy="1288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9036B7C0-DE11-1844-BE5E-A156AFD70972}"/>
              </a:ext>
            </a:extLst>
          </p:cNvPr>
          <p:cNvCxnSpPr>
            <a:cxnSpLocks/>
            <a:stCxn id="93" idx="3"/>
            <a:endCxn id="166" idx="1"/>
          </p:cNvCxnSpPr>
          <p:nvPr/>
        </p:nvCxnSpPr>
        <p:spPr>
          <a:xfrm>
            <a:off x="9518023" y="2091801"/>
            <a:ext cx="1201546" cy="2812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3" name="Rounded Rectangle 152">
            <a:extLst>
              <a:ext uri="{FF2B5EF4-FFF2-40B4-BE49-F238E27FC236}">
                <a16:creationId xmlns:a16="http://schemas.microsoft.com/office/drawing/2014/main" id="{34E1DF37-6DDE-3B4D-A3A3-8FF0D58EBAE3}"/>
              </a:ext>
            </a:extLst>
          </p:cNvPr>
          <p:cNvSpPr/>
          <p:nvPr/>
        </p:nvSpPr>
        <p:spPr>
          <a:xfrm>
            <a:off x="10262369" y="16968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4" name="Rounded Rectangle 153">
            <a:extLst>
              <a:ext uri="{FF2B5EF4-FFF2-40B4-BE49-F238E27FC236}">
                <a16:creationId xmlns:a16="http://schemas.microsoft.com/office/drawing/2014/main" id="{DE5BE292-83A6-9744-A02B-0FCED75A6DB5}"/>
              </a:ext>
            </a:extLst>
          </p:cNvPr>
          <p:cNvSpPr/>
          <p:nvPr/>
        </p:nvSpPr>
        <p:spPr>
          <a:xfrm>
            <a:off x="10414769" y="18492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5" name="Rounded Rectangle 154">
            <a:extLst>
              <a:ext uri="{FF2B5EF4-FFF2-40B4-BE49-F238E27FC236}">
                <a16:creationId xmlns:a16="http://schemas.microsoft.com/office/drawing/2014/main" id="{2228C229-8C2A-984F-83BF-A4EAC7087B97}"/>
              </a:ext>
            </a:extLst>
          </p:cNvPr>
          <p:cNvSpPr/>
          <p:nvPr/>
        </p:nvSpPr>
        <p:spPr>
          <a:xfrm>
            <a:off x="10567169" y="20016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6" name="Rounded Rectangle 155">
            <a:extLst>
              <a:ext uri="{FF2B5EF4-FFF2-40B4-BE49-F238E27FC236}">
                <a16:creationId xmlns:a16="http://schemas.microsoft.com/office/drawing/2014/main" id="{654B2758-B358-A440-B217-508795D68CCD}"/>
              </a:ext>
            </a:extLst>
          </p:cNvPr>
          <p:cNvSpPr/>
          <p:nvPr/>
        </p:nvSpPr>
        <p:spPr>
          <a:xfrm>
            <a:off x="10469110" y="3044940"/>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7" name="Rounded Rectangle 156">
            <a:extLst>
              <a:ext uri="{FF2B5EF4-FFF2-40B4-BE49-F238E27FC236}">
                <a16:creationId xmlns:a16="http://schemas.microsoft.com/office/drawing/2014/main" id="{3B88CF8E-A7E7-9747-8941-51F17ECB4F02}"/>
              </a:ext>
            </a:extLst>
          </p:cNvPr>
          <p:cNvSpPr/>
          <p:nvPr/>
        </p:nvSpPr>
        <p:spPr>
          <a:xfrm>
            <a:off x="10562597" y="315702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8" name="Rounded Rectangle 157">
            <a:extLst>
              <a:ext uri="{FF2B5EF4-FFF2-40B4-BE49-F238E27FC236}">
                <a16:creationId xmlns:a16="http://schemas.microsoft.com/office/drawing/2014/main" id="{20C46A07-2B50-F64B-B2EF-D49D95631719}"/>
              </a:ext>
            </a:extLst>
          </p:cNvPr>
          <p:cNvSpPr/>
          <p:nvPr/>
        </p:nvSpPr>
        <p:spPr>
          <a:xfrm>
            <a:off x="10562597" y="354515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9" name="Rounded Rectangle 158">
            <a:extLst>
              <a:ext uri="{FF2B5EF4-FFF2-40B4-BE49-F238E27FC236}">
                <a16:creationId xmlns:a16="http://schemas.microsoft.com/office/drawing/2014/main" id="{F5D20DD6-B550-9D40-A792-4D3DB75A4CC6}"/>
              </a:ext>
            </a:extLst>
          </p:cNvPr>
          <p:cNvSpPr/>
          <p:nvPr/>
        </p:nvSpPr>
        <p:spPr>
          <a:xfrm>
            <a:off x="11019733" y="3548721"/>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0" name="Rounded Rectangle 159">
            <a:extLst>
              <a:ext uri="{FF2B5EF4-FFF2-40B4-BE49-F238E27FC236}">
                <a16:creationId xmlns:a16="http://schemas.microsoft.com/office/drawing/2014/main" id="{3B09C792-306F-5E4F-BAC5-D41B4DEA3FC7}"/>
              </a:ext>
            </a:extLst>
          </p:cNvPr>
          <p:cNvSpPr/>
          <p:nvPr/>
        </p:nvSpPr>
        <p:spPr>
          <a:xfrm>
            <a:off x="11019733" y="3157734"/>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1" name="TextBox 160">
            <a:extLst>
              <a:ext uri="{FF2B5EF4-FFF2-40B4-BE49-F238E27FC236}">
                <a16:creationId xmlns:a16="http://schemas.microsoft.com/office/drawing/2014/main" id="{9F51BE3D-A09E-5E44-830C-D79422DFD62E}"/>
              </a:ext>
            </a:extLst>
          </p:cNvPr>
          <p:cNvSpPr txBox="1"/>
          <p:nvPr/>
        </p:nvSpPr>
        <p:spPr>
          <a:xfrm>
            <a:off x="10551186" y="3133420"/>
            <a:ext cx="33695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62" name="TextBox 161">
            <a:extLst>
              <a:ext uri="{FF2B5EF4-FFF2-40B4-BE49-F238E27FC236}">
                <a16:creationId xmlns:a16="http://schemas.microsoft.com/office/drawing/2014/main" id="{5F4399AD-43F8-9742-9851-01960A608026}"/>
              </a:ext>
            </a:extLst>
          </p:cNvPr>
          <p:cNvSpPr txBox="1"/>
          <p:nvPr/>
        </p:nvSpPr>
        <p:spPr>
          <a:xfrm>
            <a:off x="11054129" y="3125726"/>
            <a:ext cx="300082"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63" name="TextBox 162">
            <a:extLst>
              <a:ext uri="{FF2B5EF4-FFF2-40B4-BE49-F238E27FC236}">
                <a16:creationId xmlns:a16="http://schemas.microsoft.com/office/drawing/2014/main" id="{1DADC4F2-439A-6947-A640-F2F8478EF2B0}"/>
              </a:ext>
            </a:extLst>
          </p:cNvPr>
          <p:cNvSpPr txBox="1"/>
          <p:nvPr/>
        </p:nvSpPr>
        <p:spPr>
          <a:xfrm>
            <a:off x="10577257" y="3504466"/>
            <a:ext cx="3145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64" name="TextBox 163">
            <a:extLst>
              <a:ext uri="{FF2B5EF4-FFF2-40B4-BE49-F238E27FC236}">
                <a16:creationId xmlns:a16="http://schemas.microsoft.com/office/drawing/2014/main" id="{052F5A71-3590-C541-BF1C-82F8C48A9545}"/>
              </a:ext>
            </a:extLst>
          </p:cNvPr>
          <p:cNvSpPr txBox="1"/>
          <p:nvPr/>
        </p:nvSpPr>
        <p:spPr>
          <a:xfrm>
            <a:off x="11034393" y="3523729"/>
            <a:ext cx="340158"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66" name="Rounded Rectangle 165">
            <a:extLst>
              <a:ext uri="{FF2B5EF4-FFF2-40B4-BE49-F238E27FC236}">
                <a16:creationId xmlns:a16="http://schemas.microsoft.com/office/drawing/2014/main" id="{35A4FE06-DC00-7C4C-8771-3BE6997ECD85}"/>
              </a:ext>
            </a:extLst>
          </p:cNvPr>
          <p:cNvSpPr/>
          <p:nvPr/>
        </p:nvSpPr>
        <p:spPr>
          <a:xfrm>
            <a:off x="10719569" y="21540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67" name="Straight Arrow Connector 166">
            <a:extLst>
              <a:ext uri="{FF2B5EF4-FFF2-40B4-BE49-F238E27FC236}">
                <a16:creationId xmlns:a16="http://schemas.microsoft.com/office/drawing/2014/main" id="{293F7E40-2C72-004B-8818-B1DA1C33ED0E}"/>
              </a:ext>
            </a:extLst>
          </p:cNvPr>
          <p:cNvCxnSpPr>
            <a:cxnSpLocks/>
            <a:stCxn id="166" idx="2"/>
            <a:endCxn id="156" idx="0"/>
          </p:cNvCxnSpPr>
          <p:nvPr/>
        </p:nvCxnSpPr>
        <p:spPr>
          <a:xfrm>
            <a:off x="10968020" y="2591999"/>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8" name="Straight Arrow Connector 167">
            <a:extLst>
              <a:ext uri="{FF2B5EF4-FFF2-40B4-BE49-F238E27FC236}">
                <a16:creationId xmlns:a16="http://schemas.microsoft.com/office/drawing/2014/main" id="{0ABDFBD3-8FEC-6246-A99F-1EDDCD80DF40}"/>
              </a:ext>
            </a:extLst>
          </p:cNvPr>
          <p:cNvCxnSpPr>
            <a:cxnSpLocks/>
            <a:stCxn id="164" idx="2"/>
            <a:endCxn id="228" idx="0"/>
          </p:cNvCxnSpPr>
          <p:nvPr/>
        </p:nvCxnSpPr>
        <p:spPr>
          <a:xfrm flipH="1">
            <a:off x="11204170" y="3862283"/>
            <a:ext cx="302" cy="344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2" name="TextBox 201">
            <a:extLst>
              <a:ext uri="{FF2B5EF4-FFF2-40B4-BE49-F238E27FC236}">
                <a16:creationId xmlns:a16="http://schemas.microsoft.com/office/drawing/2014/main" id="{54381933-143D-0840-B1CD-3DA8EF833A9F}"/>
              </a:ext>
            </a:extLst>
          </p:cNvPr>
          <p:cNvSpPr txBox="1"/>
          <p:nvPr/>
        </p:nvSpPr>
        <p:spPr>
          <a:xfrm>
            <a:off x="6773494" y="1925225"/>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3" name="TextBox 202">
            <a:extLst>
              <a:ext uri="{FF2B5EF4-FFF2-40B4-BE49-F238E27FC236}">
                <a16:creationId xmlns:a16="http://schemas.microsoft.com/office/drawing/2014/main" id="{3972E3AE-967F-E14F-8EFF-69D0CCE22E5E}"/>
              </a:ext>
            </a:extLst>
          </p:cNvPr>
          <p:cNvSpPr txBox="1"/>
          <p:nvPr/>
        </p:nvSpPr>
        <p:spPr>
          <a:xfrm>
            <a:off x="6757240" y="2866870"/>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4" name="TextBox 203">
            <a:extLst>
              <a:ext uri="{FF2B5EF4-FFF2-40B4-BE49-F238E27FC236}">
                <a16:creationId xmlns:a16="http://schemas.microsoft.com/office/drawing/2014/main" id="{122A2703-429A-DE40-ABC7-4D1084531569}"/>
              </a:ext>
            </a:extLst>
          </p:cNvPr>
          <p:cNvSpPr txBox="1"/>
          <p:nvPr/>
        </p:nvSpPr>
        <p:spPr>
          <a:xfrm>
            <a:off x="6741210" y="4485395"/>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5" name="TextBox 204">
            <a:extLst>
              <a:ext uri="{FF2B5EF4-FFF2-40B4-BE49-F238E27FC236}">
                <a16:creationId xmlns:a16="http://schemas.microsoft.com/office/drawing/2014/main" id="{BC04C879-97D3-C04E-AFA7-5C565674912D}"/>
              </a:ext>
            </a:extLst>
          </p:cNvPr>
          <p:cNvSpPr txBox="1"/>
          <p:nvPr/>
        </p:nvSpPr>
        <p:spPr>
          <a:xfrm>
            <a:off x="6727039" y="5430605"/>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06" name="TextBox 205">
            <a:extLst>
              <a:ext uri="{FF2B5EF4-FFF2-40B4-BE49-F238E27FC236}">
                <a16:creationId xmlns:a16="http://schemas.microsoft.com/office/drawing/2014/main" id="{8D63A33B-4ACD-EF44-8C7A-AA63BBB5EE1A}"/>
              </a:ext>
            </a:extLst>
          </p:cNvPr>
          <p:cNvSpPr txBox="1"/>
          <p:nvPr/>
        </p:nvSpPr>
        <p:spPr>
          <a:xfrm>
            <a:off x="8675813" y="1940463"/>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7" name="TextBox 206">
            <a:extLst>
              <a:ext uri="{FF2B5EF4-FFF2-40B4-BE49-F238E27FC236}">
                <a16:creationId xmlns:a16="http://schemas.microsoft.com/office/drawing/2014/main" id="{18E1D231-86AC-BC46-AECA-F7D45F8C8895}"/>
              </a:ext>
            </a:extLst>
          </p:cNvPr>
          <p:cNvSpPr txBox="1"/>
          <p:nvPr/>
        </p:nvSpPr>
        <p:spPr>
          <a:xfrm>
            <a:off x="8659559" y="2882108"/>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8" name="TextBox 207">
            <a:extLst>
              <a:ext uri="{FF2B5EF4-FFF2-40B4-BE49-F238E27FC236}">
                <a16:creationId xmlns:a16="http://schemas.microsoft.com/office/drawing/2014/main" id="{FBBC2634-337B-7444-9D6D-C7806381F41F}"/>
              </a:ext>
            </a:extLst>
          </p:cNvPr>
          <p:cNvSpPr txBox="1"/>
          <p:nvPr/>
        </p:nvSpPr>
        <p:spPr>
          <a:xfrm>
            <a:off x="8643529" y="4500633"/>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9" name="TextBox 208">
            <a:extLst>
              <a:ext uri="{FF2B5EF4-FFF2-40B4-BE49-F238E27FC236}">
                <a16:creationId xmlns:a16="http://schemas.microsoft.com/office/drawing/2014/main" id="{A1322CD5-F687-B446-BD79-DB3850CFCC4E}"/>
              </a:ext>
            </a:extLst>
          </p:cNvPr>
          <p:cNvSpPr txBox="1"/>
          <p:nvPr/>
        </p:nvSpPr>
        <p:spPr>
          <a:xfrm>
            <a:off x="8629358" y="5445843"/>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28" name="TextBox 227">
            <a:extLst>
              <a:ext uri="{FF2B5EF4-FFF2-40B4-BE49-F238E27FC236}">
                <a16:creationId xmlns:a16="http://schemas.microsoft.com/office/drawing/2014/main" id="{8D76B6CD-C9E1-F44F-855F-3C08197BD7EB}"/>
              </a:ext>
            </a:extLst>
          </p:cNvPr>
          <p:cNvSpPr txBox="1"/>
          <p:nvPr/>
        </p:nvSpPr>
        <p:spPr>
          <a:xfrm>
            <a:off x="10834372" y="4206790"/>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6</a:t>
            </a:r>
          </a:p>
        </p:txBody>
      </p:sp>
      <p:sp>
        <p:nvSpPr>
          <p:cNvPr id="236" name="TextBox 235">
            <a:extLst>
              <a:ext uri="{FF2B5EF4-FFF2-40B4-BE49-F238E27FC236}">
                <a16:creationId xmlns:a16="http://schemas.microsoft.com/office/drawing/2014/main" id="{59647772-EA9E-2F43-9D65-D37CAACA7318}"/>
              </a:ext>
            </a:extLst>
          </p:cNvPr>
          <p:cNvSpPr txBox="1"/>
          <p:nvPr/>
        </p:nvSpPr>
        <p:spPr>
          <a:xfrm>
            <a:off x="6424772" y="797946"/>
            <a:ext cx="1485984"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Source region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and population</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7" name="TextBox 236">
            <a:extLst>
              <a:ext uri="{FF2B5EF4-FFF2-40B4-BE49-F238E27FC236}">
                <a16:creationId xmlns:a16="http://schemas.microsoft.com/office/drawing/2014/main" id="{5AE2CD98-10C0-7145-97D0-BEB6B3E34160}"/>
              </a:ext>
            </a:extLst>
          </p:cNvPr>
          <p:cNvSpPr txBox="1"/>
          <p:nvPr/>
        </p:nvSpPr>
        <p:spPr>
          <a:xfrm>
            <a:off x="8304864" y="797946"/>
            <a:ext cx="1417312"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Outplant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region and site</a:t>
            </a:r>
          </a:p>
        </p:txBody>
      </p:sp>
      <p:sp>
        <p:nvSpPr>
          <p:cNvPr id="238" name="TextBox 237">
            <a:extLst>
              <a:ext uri="{FF2B5EF4-FFF2-40B4-BE49-F238E27FC236}">
                <a16:creationId xmlns:a16="http://schemas.microsoft.com/office/drawing/2014/main" id="{4A2B8105-684A-2142-AD01-6F2BC5431836}"/>
              </a:ext>
            </a:extLst>
          </p:cNvPr>
          <p:cNvSpPr txBox="1"/>
          <p:nvPr/>
        </p:nvSpPr>
        <p:spPr>
          <a:xfrm>
            <a:off x="10291751" y="797946"/>
            <a:ext cx="753603"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(block)</a:t>
            </a:r>
          </a:p>
        </p:txBody>
      </p:sp>
      <p:sp>
        <p:nvSpPr>
          <p:cNvPr id="240" name="Rounded Rectangle 239">
            <a:extLst>
              <a:ext uri="{FF2B5EF4-FFF2-40B4-BE49-F238E27FC236}">
                <a16:creationId xmlns:a16="http://schemas.microsoft.com/office/drawing/2014/main" id="{B94A1340-4C93-9243-A412-674A0CC53533}"/>
              </a:ext>
            </a:extLst>
          </p:cNvPr>
          <p:cNvSpPr/>
          <p:nvPr/>
        </p:nvSpPr>
        <p:spPr>
          <a:xfrm>
            <a:off x="8277457" y="3986473"/>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45" name="TextBox 244">
            <a:extLst>
              <a:ext uri="{FF2B5EF4-FFF2-40B4-BE49-F238E27FC236}">
                <a16:creationId xmlns:a16="http://schemas.microsoft.com/office/drawing/2014/main" id="{6B23488F-30EE-A04B-9637-F7EC8B600BB8}"/>
              </a:ext>
            </a:extLst>
          </p:cNvPr>
          <p:cNvSpPr txBox="1"/>
          <p:nvPr/>
        </p:nvSpPr>
        <p:spPr>
          <a:xfrm>
            <a:off x="6891162" y="133633"/>
            <a:ext cx="28741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Reciprocal transplant design</a:t>
            </a:r>
          </a:p>
        </p:txBody>
      </p:sp>
      <p:sp>
        <p:nvSpPr>
          <p:cNvPr id="103" name="Rounded Rectangle 102">
            <a:extLst>
              <a:ext uri="{FF2B5EF4-FFF2-40B4-BE49-F238E27FC236}">
                <a16:creationId xmlns:a16="http://schemas.microsoft.com/office/drawing/2014/main" id="{279BE894-1B62-82FA-087B-2A3240708D20}"/>
              </a:ext>
            </a:extLst>
          </p:cNvPr>
          <p:cNvSpPr/>
          <p:nvPr/>
        </p:nvSpPr>
        <p:spPr>
          <a:xfrm>
            <a:off x="1041444" y="1472308"/>
            <a:ext cx="1494295" cy="2347329"/>
          </a:xfrm>
          <a:prstGeom prst="round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9" name="Rounded Rectangle 108">
            <a:extLst>
              <a:ext uri="{FF2B5EF4-FFF2-40B4-BE49-F238E27FC236}">
                <a16:creationId xmlns:a16="http://schemas.microsoft.com/office/drawing/2014/main" id="{C8A1D82D-0665-60D4-5703-89603D952B0D}"/>
              </a:ext>
            </a:extLst>
          </p:cNvPr>
          <p:cNvSpPr/>
          <p:nvPr/>
        </p:nvSpPr>
        <p:spPr>
          <a:xfrm>
            <a:off x="1027866" y="4017675"/>
            <a:ext cx="1494295" cy="2347329"/>
          </a:xfrm>
          <a:prstGeom prst="round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0" name="Rounded Rectangle 109">
            <a:extLst>
              <a:ext uri="{FF2B5EF4-FFF2-40B4-BE49-F238E27FC236}">
                <a16:creationId xmlns:a16="http://schemas.microsoft.com/office/drawing/2014/main" id="{ACFFD190-D197-8AE6-B8D5-1B9DFB8F97EC}"/>
              </a:ext>
            </a:extLst>
          </p:cNvPr>
          <p:cNvSpPr/>
          <p:nvPr/>
        </p:nvSpPr>
        <p:spPr>
          <a:xfrm>
            <a:off x="1292797" y="1770984"/>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1" name="Rounded Rectangle 110">
            <a:extLst>
              <a:ext uri="{FF2B5EF4-FFF2-40B4-BE49-F238E27FC236}">
                <a16:creationId xmlns:a16="http://schemas.microsoft.com/office/drawing/2014/main" id="{59160F74-B42C-4B50-9526-E6E876A6478B}"/>
              </a:ext>
            </a:extLst>
          </p:cNvPr>
          <p:cNvSpPr/>
          <p:nvPr/>
        </p:nvSpPr>
        <p:spPr>
          <a:xfrm>
            <a:off x="1292797" y="2712629"/>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2" name="Rounded Rectangle 111">
            <a:extLst>
              <a:ext uri="{FF2B5EF4-FFF2-40B4-BE49-F238E27FC236}">
                <a16:creationId xmlns:a16="http://schemas.microsoft.com/office/drawing/2014/main" id="{CEB121DE-7BDB-8B99-2FE7-D9BC1CE378CD}"/>
              </a:ext>
            </a:extLst>
          </p:cNvPr>
          <p:cNvSpPr/>
          <p:nvPr/>
        </p:nvSpPr>
        <p:spPr>
          <a:xfrm>
            <a:off x="1292797" y="433115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3" name="Rounded Rectangle 112">
            <a:extLst>
              <a:ext uri="{FF2B5EF4-FFF2-40B4-BE49-F238E27FC236}">
                <a16:creationId xmlns:a16="http://schemas.microsoft.com/office/drawing/2014/main" id="{33474FAC-379A-9267-57ED-52B8B559017D}"/>
              </a:ext>
            </a:extLst>
          </p:cNvPr>
          <p:cNvSpPr/>
          <p:nvPr/>
        </p:nvSpPr>
        <p:spPr>
          <a:xfrm>
            <a:off x="1292797" y="527636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4" name="Rounded Rectangle 113">
            <a:extLst>
              <a:ext uri="{FF2B5EF4-FFF2-40B4-BE49-F238E27FC236}">
                <a16:creationId xmlns:a16="http://schemas.microsoft.com/office/drawing/2014/main" id="{56F5D53E-6B76-9FB8-81AF-760546F01561}"/>
              </a:ext>
            </a:extLst>
          </p:cNvPr>
          <p:cNvSpPr/>
          <p:nvPr/>
        </p:nvSpPr>
        <p:spPr>
          <a:xfrm>
            <a:off x="2895228" y="1774010"/>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5" name="Rounded Rectangle 114">
            <a:extLst>
              <a:ext uri="{FF2B5EF4-FFF2-40B4-BE49-F238E27FC236}">
                <a16:creationId xmlns:a16="http://schemas.microsoft.com/office/drawing/2014/main" id="{7C581948-88AE-106F-E8F2-A8BFEAC9E26B}"/>
              </a:ext>
            </a:extLst>
          </p:cNvPr>
          <p:cNvSpPr/>
          <p:nvPr/>
        </p:nvSpPr>
        <p:spPr>
          <a:xfrm>
            <a:off x="2895228" y="2702442"/>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6" name="Rounded Rectangle 115">
            <a:extLst>
              <a:ext uri="{FF2B5EF4-FFF2-40B4-BE49-F238E27FC236}">
                <a16:creationId xmlns:a16="http://schemas.microsoft.com/office/drawing/2014/main" id="{75CA5DC3-0159-590E-5024-6F820F5865DB}"/>
              </a:ext>
            </a:extLst>
          </p:cNvPr>
          <p:cNvSpPr/>
          <p:nvPr/>
        </p:nvSpPr>
        <p:spPr>
          <a:xfrm>
            <a:off x="2895228" y="5250857"/>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7" name="Rounded Rectangle 116">
            <a:extLst>
              <a:ext uri="{FF2B5EF4-FFF2-40B4-BE49-F238E27FC236}">
                <a16:creationId xmlns:a16="http://schemas.microsoft.com/office/drawing/2014/main" id="{9CF70C66-8CDE-3E12-7D09-AB05F2D126BD}"/>
              </a:ext>
            </a:extLst>
          </p:cNvPr>
          <p:cNvSpPr/>
          <p:nvPr/>
        </p:nvSpPr>
        <p:spPr>
          <a:xfrm>
            <a:off x="4512138" y="16723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9" name="Rounded Rectangle 118">
            <a:extLst>
              <a:ext uri="{FF2B5EF4-FFF2-40B4-BE49-F238E27FC236}">
                <a16:creationId xmlns:a16="http://schemas.microsoft.com/office/drawing/2014/main" id="{DCAF82F5-D14D-6B51-5D60-ACC309829896}"/>
              </a:ext>
            </a:extLst>
          </p:cNvPr>
          <p:cNvSpPr/>
          <p:nvPr/>
        </p:nvSpPr>
        <p:spPr>
          <a:xfrm>
            <a:off x="4664538" y="18247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0" name="Rounded Rectangle 119">
            <a:extLst>
              <a:ext uri="{FF2B5EF4-FFF2-40B4-BE49-F238E27FC236}">
                <a16:creationId xmlns:a16="http://schemas.microsoft.com/office/drawing/2014/main" id="{C2D1F473-7EA1-2364-5427-2B684604D194}"/>
              </a:ext>
            </a:extLst>
          </p:cNvPr>
          <p:cNvSpPr/>
          <p:nvPr/>
        </p:nvSpPr>
        <p:spPr>
          <a:xfrm>
            <a:off x="4816938" y="19771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1" name="TextBox 120">
            <a:extLst>
              <a:ext uri="{FF2B5EF4-FFF2-40B4-BE49-F238E27FC236}">
                <a16:creationId xmlns:a16="http://schemas.microsoft.com/office/drawing/2014/main" id="{1E57C457-707B-A78A-899F-C0A4D853BCD8}"/>
              </a:ext>
            </a:extLst>
          </p:cNvPr>
          <p:cNvSpPr txBox="1"/>
          <p:nvPr/>
        </p:nvSpPr>
        <p:spPr>
          <a:xfrm>
            <a:off x="1080096" y="797946"/>
            <a:ext cx="1449115"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Source region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and population</a:t>
            </a:r>
          </a:p>
        </p:txBody>
      </p:sp>
      <p:sp>
        <p:nvSpPr>
          <p:cNvPr id="126" name="TextBox 125">
            <a:extLst>
              <a:ext uri="{FF2B5EF4-FFF2-40B4-BE49-F238E27FC236}">
                <a16:creationId xmlns:a16="http://schemas.microsoft.com/office/drawing/2014/main" id="{59428239-C3AA-0817-5E7D-784A52C39D55}"/>
              </a:ext>
            </a:extLst>
          </p:cNvPr>
          <p:cNvSpPr txBox="1"/>
          <p:nvPr/>
        </p:nvSpPr>
        <p:spPr>
          <a:xfrm>
            <a:off x="2791065" y="797946"/>
            <a:ext cx="1273875"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Temperature</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treatment</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7" name="TextBox 126">
            <a:extLst>
              <a:ext uri="{FF2B5EF4-FFF2-40B4-BE49-F238E27FC236}">
                <a16:creationId xmlns:a16="http://schemas.microsoft.com/office/drawing/2014/main" id="{328AFED3-BDBC-B7EA-83CE-EABFFD5128BD}"/>
              </a:ext>
            </a:extLst>
          </p:cNvPr>
          <p:cNvSpPr txBox="1"/>
          <p:nvPr/>
        </p:nvSpPr>
        <p:spPr>
          <a:xfrm>
            <a:off x="4555984" y="797946"/>
            <a:ext cx="707117"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(tank)</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8" name="Rounded Rectangle 127">
            <a:extLst>
              <a:ext uri="{FF2B5EF4-FFF2-40B4-BE49-F238E27FC236}">
                <a16:creationId xmlns:a16="http://schemas.microsoft.com/office/drawing/2014/main" id="{7CB48D2E-BE4F-16F4-8E05-37107F546772}"/>
              </a:ext>
            </a:extLst>
          </p:cNvPr>
          <p:cNvSpPr/>
          <p:nvPr/>
        </p:nvSpPr>
        <p:spPr>
          <a:xfrm>
            <a:off x="4718879" y="3020349"/>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9" name="Rounded Rectangle 128">
            <a:extLst>
              <a:ext uri="{FF2B5EF4-FFF2-40B4-BE49-F238E27FC236}">
                <a16:creationId xmlns:a16="http://schemas.microsoft.com/office/drawing/2014/main" id="{5A473B47-91A2-C7A6-C918-019A14A8A735}"/>
              </a:ext>
            </a:extLst>
          </p:cNvPr>
          <p:cNvSpPr/>
          <p:nvPr/>
        </p:nvSpPr>
        <p:spPr>
          <a:xfrm>
            <a:off x="4812366" y="313243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0" name="Rounded Rectangle 129">
            <a:extLst>
              <a:ext uri="{FF2B5EF4-FFF2-40B4-BE49-F238E27FC236}">
                <a16:creationId xmlns:a16="http://schemas.microsoft.com/office/drawing/2014/main" id="{EE3A04B9-0925-F460-13F4-E208F52D6A76}"/>
              </a:ext>
            </a:extLst>
          </p:cNvPr>
          <p:cNvSpPr/>
          <p:nvPr/>
        </p:nvSpPr>
        <p:spPr>
          <a:xfrm>
            <a:off x="4812366" y="352056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1" name="Rounded Rectangle 130">
            <a:extLst>
              <a:ext uri="{FF2B5EF4-FFF2-40B4-BE49-F238E27FC236}">
                <a16:creationId xmlns:a16="http://schemas.microsoft.com/office/drawing/2014/main" id="{6282B824-E300-2A52-8BDF-1E813357A598}"/>
              </a:ext>
            </a:extLst>
          </p:cNvPr>
          <p:cNvSpPr/>
          <p:nvPr/>
        </p:nvSpPr>
        <p:spPr>
          <a:xfrm>
            <a:off x="5269502" y="3524130"/>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2" name="Rounded Rectangle 131">
            <a:extLst>
              <a:ext uri="{FF2B5EF4-FFF2-40B4-BE49-F238E27FC236}">
                <a16:creationId xmlns:a16="http://schemas.microsoft.com/office/drawing/2014/main" id="{14808239-A179-411C-D234-74ECE5EABDAF}"/>
              </a:ext>
            </a:extLst>
          </p:cNvPr>
          <p:cNvSpPr/>
          <p:nvPr/>
        </p:nvSpPr>
        <p:spPr>
          <a:xfrm>
            <a:off x="5269502" y="313314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3" name="TextBox 132">
            <a:extLst>
              <a:ext uri="{FF2B5EF4-FFF2-40B4-BE49-F238E27FC236}">
                <a16:creationId xmlns:a16="http://schemas.microsoft.com/office/drawing/2014/main" id="{CC3F046E-45DD-96CB-58DF-4C1EA1AE3AA4}"/>
              </a:ext>
            </a:extLst>
          </p:cNvPr>
          <p:cNvSpPr txBox="1"/>
          <p:nvPr/>
        </p:nvSpPr>
        <p:spPr>
          <a:xfrm>
            <a:off x="4800955" y="3108829"/>
            <a:ext cx="33695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34" name="TextBox 133">
            <a:extLst>
              <a:ext uri="{FF2B5EF4-FFF2-40B4-BE49-F238E27FC236}">
                <a16:creationId xmlns:a16="http://schemas.microsoft.com/office/drawing/2014/main" id="{0532C4F2-2945-0CA6-CEC8-B3278EDAB912}"/>
              </a:ext>
            </a:extLst>
          </p:cNvPr>
          <p:cNvSpPr txBox="1"/>
          <p:nvPr/>
        </p:nvSpPr>
        <p:spPr>
          <a:xfrm>
            <a:off x="5303898" y="3101135"/>
            <a:ext cx="300082"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35" name="TextBox 134">
            <a:extLst>
              <a:ext uri="{FF2B5EF4-FFF2-40B4-BE49-F238E27FC236}">
                <a16:creationId xmlns:a16="http://schemas.microsoft.com/office/drawing/2014/main" id="{F272210C-A0BB-C3EB-828E-568AA3B0E675}"/>
              </a:ext>
            </a:extLst>
          </p:cNvPr>
          <p:cNvSpPr txBox="1"/>
          <p:nvPr/>
        </p:nvSpPr>
        <p:spPr>
          <a:xfrm>
            <a:off x="4827026" y="3479875"/>
            <a:ext cx="314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36" name="TextBox 135">
            <a:extLst>
              <a:ext uri="{FF2B5EF4-FFF2-40B4-BE49-F238E27FC236}">
                <a16:creationId xmlns:a16="http://schemas.microsoft.com/office/drawing/2014/main" id="{53341D44-1DF5-A300-5382-B8676B44DDD3}"/>
              </a:ext>
            </a:extLst>
          </p:cNvPr>
          <p:cNvSpPr txBox="1"/>
          <p:nvPr/>
        </p:nvSpPr>
        <p:spPr>
          <a:xfrm>
            <a:off x="5284162" y="3499138"/>
            <a:ext cx="340158"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37" name="TextBox 136">
            <a:extLst>
              <a:ext uri="{FF2B5EF4-FFF2-40B4-BE49-F238E27FC236}">
                <a16:creationId xmlns:a16="http://schemas.microsoft.com/office/drawing/2014/main" id="{80E59A51-24CC-9CED-4EF0-4735EB5EF3B7}"/>
              </a:ext>
            </a:extLst>
          </p:cNvPr>
          <p:cNvSpPr txBox="1"/>
          <p:nvPr/>
        </p:nvSpPr>
        <p:spPr>
          <a:xfrm>
            <a:off x="5084141" y="4189723"/>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7</a:t>
            </a:r>
          </a:p>
        </p:txBody>
      </p:sp>
      <p:sp>
        <p:nvSpPr>
          <p:cNvPr id="142" name="TextBox 141">
            <a:extLst>
              <a:ext uri="{FF2B5EF4-FFF2-40B4-BE49-F238E27FC236}">
                <a16:creationId xmlns:a16="http://schemas.microsoft.com/office/drawing/2014/main" id="{DBA8BBF2-6CED-2AE6-A71D-C0B74E2D4401}"/>
              </a:ext>
            </a:extLst>
          </p:cNvPr>
          <p:cNvSpPr txBox="1"/>
          <p:nvPr/>
        </p:nvSpPr>
        <p:spPr>
          <a:xfrm>
            <a:off x="4208430" y="4138101"/>
            <a:ext cx="9300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Number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of snails</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3" name="TextBox 142">
            <a:extLst>
              <a:ext uri="{FF2B5EF4-FFF2-40B4-BE49-F238E27FC236}">
                <a16:creationId xmlns:a16="http://schemas.microsoft.com/office/drawing/2014/main" id="{6ABB846E-4348-8476-9CE1-0F2AF26D1EA1}"/>
              </a:ext>
            </a:extLst>
          </p:cNvPr>
          <p:cNvSpPr txBox="1"/>
          <p:nvPr/>
        </p:nvSpPr>
        <p:spPr>
          <a:xfrm>
            <a:off x="3187681" y="1928305"/>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12</a:t>
            </a:r>
          </a:p>
        </p:txBody>
      </p:sp>
      <p:sp>
        <p:nvSpPr>
          <p:cNvPr id="144" name="TextBox 143">
            <a:extLst>
              <a:ext uri="{FF2B5EF4-FFF2-40B4-BE49-F238E27FC236}">
                <a16:creationId xmlns:a16="http://schemas.microsoft.com/office/drawing/2014/main" id="{9C700B3C-078D-99BD-131D-5780998E33A7}"/>
              </a:ext>
            </a:extLst>
          </p:cNvPr>
          <p:cNvSpPr txBox="1"/>
          <p:nvPr/>
        </p:nvSpPr>
        <p:spPr>
          <a:xfrm>
            <a:off x="3187681" y="2902978"/>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15</a:t>
            </a:r>
          </a:p>
        </p:txBody>
      </p:sp>
      <p:sp>
        <p:nvSpPr>
          <p:cNvPr id="145" name="TextBox 144">
            <a:extLst>
              <a:ext uri="{FF2B5EF4-FFF2-40B4-BE49-F238E27FC236}">
                <a16:creationId xmlns:a16="http://schemas.microsoft.com/office/drawing/2014/main" id="{FE9D7AC8-B9A3-0FD6-86B2-4C7281004551}"/>
              </a:ext>
            </a:extLst>
          </p:cNvPr>
          <p:cNvSpPr txBox="1"/>
          <p:nvPr/>
        </p:nvSpPr>
        <p:spPr>
          <a:xfrm>
            <a:off x="3187681" y="4468002"/>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19</a:t>
            </a:r>
          </a:p>
        </p:txBody>
      </p:sp>
      <p:sp>
        <p:nvSpPr>
          <p:cNvPr id="146" name="TextBox 145">
            <a:extLst>
              <a:ext uri="{FF2B5EF4-FFF2-40B4-BE49-F238E27FC236}">
                <a16:creationId xmlns:a16="http://schemas.microsoft.com/office/drawing/2014/main" id="{438E0D1A-86DD-790B-2E03-B29A603AA822}"/>
              </a:ext>
            </a:extLst>
          </p:cNvPr>
          <p:cNvSpPr txBox="1"/>
          <p:nvPr/>
        </p:nvSpPr>
        <p:spPr>
          <a:xfrm>
            <a:off x="3187681" y="5443674"/>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22</a:t>
            </a:r>
          </a:p>
        </p:txBody>
      </p:sp>
      <p:cxnSp>
        <p:nvCxnSpPr>
          <p:cNvPr id="147" name="Straight Arrow Connector 146">
            <a:extLst>
              <a:ext uri="{FF2B5EF4-FFF2-40B4-BE49-F238E27FC236}">
                <a16:creationId xmlns:a16="http://schemas.microsoft.com/office/drawing/2014/main" id="{417269AE-2473-5393-ECAD-7B327EE2BB60}"/>
              </a:ext>
            </a:extLst>
          </p:cNvPr>
          <p:cNvCxnSpPr>
            <a:cxnSpLocks/>
            <a:stCxn id="110" idx="3"/>
            <a:endCxn id="114" idx="1"/>
          </p:cNvCxnSpPr>
          <p:nvPr/>
        </p:nvCxnSpPr>
        <p:spPr>
          <a:xfrm>
            <a:off x="2296407" y="2127823"/>
            <a:ext cx="598821" cy="3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Straight Arrow Connector 147">
            <a:extLst>
              <a:ext uri="{FF2B5EF4-FFF2-40B4-BE49-F238E27FC236}">
                <a16:creationId xmlns:a16="http://schemas.microsoft.com/office/drawing/2014/main" id="{BEC600DE-190E-F476-FC12-EDD418C381C2}"/>
              </a:ext>
            </a:extLst>
          </p:cNvPr>
          <p:cNvCxnSpPr>
            <a:cxnSpLocks/>
            <a:stCxn id="110" idx="3"/>
            <a:endCxn id="115" idx="1"/>
          </p:cNvCxnSpPr>
          <p:nvPr/>
        </p:nvCxnSpPr>
        <p:spPr>
          <a:xfrm>
            <a:off x="2296407" y="2127823"/>
            <a:ext cx="598821" cy="9314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1A558E7B-353C-4501-AE95-375A438578C1}"/>
              </a:ext>
            </a:extLst>
          </p:cNvPr>
          <p:cNvCxnSpPr>
            <a:cxnSpLocks/>
            <a:stCxn id="110" idx="3"/>
            <a:endCxn id="180" idx="1"/>
          </p:cNvCxnSpPr>
          <p:nvPr/>
        </p:nvCxnSpPr>
        <p:spPr>
          <a:xfrm>
            <a:off x="2296407" y="2127823"/>
            <a:ext cx="598821" cy="25631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B1F855D5-49AC-7FE4-C97D-1D065D236B10}"/>
              </a:ext>
            </a:extLst>
          </p:cNvPr>
          <p:cNvCxnSpPr>
            <a:cxnSpLocks/>
            <a:stCxn id="110" idx="3"/>
            <a:endCxn id="116" idx="1"/>
          </p:cNvCxnSpPr>
          <p:nvPr/>
        </p:nvCxnSpPr>
        <p:spPr>
          <a:xfrm>
            <a:off x="2296407" y="2127823"/>
            <a:ext cx="598821" cy="34750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1" name="Rounded Rectangle 150">
            <a:extLst>
              <a:ext uri="{FF2B5EF4-FFF2-40B4-BE49-F238E27FC236}">
                <a16:creationId xmlns:a16="http://schemas.microsoft.com/office/drawing/2014/main" id="{07C60AB9-2BBF-9102-5B36-756FB04957D2}"/>
              </a:ext>
            </a:extLst>
          </p:cNvPr>
          <p:cNvSpPr/>
          <p:nvPr/>
        </p:nvSpPr>
        <p:spPr>
          <a:xfrm>
            <a:off x="4969338" y="21295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52" name="Straight Arrow Connector 151">
            <a:extLst>
              <a:ext uri="{FF2B5EF4-FFF2-40B4-BE49-F238E27FC236}">
                <a16:creationId xmlns:a16="http://schemas.microsoft.com/office/drawing/2014/main" id="{50D7E501-1FF7-3FA0-6042-40F016C30732}"/>
              </a:ext>
            </a:extLst>
          </p:cNvPr>
          <p:cNvCxnSpPr>
            <a:cxnSpLocks/>
            <a:stCxn id="114" idx="3"/>
            <a:endCxn id="117" idx="1"/>
          </p:cNvCxnSpPr>
          <p:nvPr/>
        </p:nvCxnSpPr>
        <p:spPr>
          <a:xfrm flipV="1">
            <a:off x="3898838" y="1891254"/>
            <a:ext cx="613300" cy="239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3AAD8970-6BDF-23CE-8480-676003AF184C}"/>
              </a:ext>
            </a:extLst>
          </p:cNvPr>
          <p:cNvCxnSpPr>
            <a:cxnSpLocks/>
            <a:stCxn id="114" idx="3"/>
            <a:endCxn id="119" idx="1"/>
          </p:cNvCxnSpPr>
          <p:nvPr/>
        </p:nvCxnSpPr>
        <p:spPr>
          <a:xfrm flipV="1">
            <a:off x="3898838" y="2043654"/>
            <a:ext cx="765700" cy="871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08104A70-1B66-26A2-3536-0AF94F959F0B}"/>
              </a:ext>
            </a:extLst>
          </p:cNvPr>
          <p:cNvCxnSpPr>
            <a:cxnSpLocks/>
            <a:stCxn id="114" idx="3"/>
            <a:endCxn id="120" idx="1"/>
          </p:cNvCxnSpPr>
          <p:nvPr/>
        </p:nvCxnSpPr>
        <p:spPr>
          <a:xfrm>
            <a:off x="3898838" y="2130849"/>
            <a:ext cx="918100" cy="652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a:extLst>
              <a:ext uri="{FF2B5EF4-FFF2-40B4-BE49-F238E27FC236}">
                <a16:creationId xmlns:a16="http://schemas.microsoft.com/office/drawing/2014/main" id="{2B461531-C2AB-7A57-02D6-C2E9D575DE9D}"/>
              </a:ext>
            </a:extLst>
          </p:cNvPr>
          <p:cNvCxnSpPr>
            <a:cxnSpLocks/>
            <a:stCxn id="114" idx="3"/>
            <a:endCxn id="151" idx="1"/>
          </p:cNvCxnSpPr>
          <p:nvPr/>
        </p:nvCxnSpPr>
        <p:spPr>
          <a:xfrm>
            <a:off x="3898838" y="2130849"/>
            <a:ext cx="1070500" cy="2176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Straight Arrow Connector 171">
            <a:extLst>
              <a:ext uri="{FF2B5EF4-FFF2-40B4-BE49-F238E27FC236}">
                <a16:creationId xmlns:a16="http://schemas.microsoft.com/office/drawing/2014/main" id="{921060DB-501A-B040-44DF-45DC4A5AD9A0}"/>
              </a:ext>
            </a:extLst>
          </p:cNvPr>
          <p:cNvCxnSpPr>
            <a:cxnSpLocks/>
            <a:stCxn id="151" idx="2"/>
            <a:endCxn id="128" idx="0"/>
          </p:cNvCxnSpPr>
          <p:nvPr/>
        </p:nvCxnSpPr>
        <p:spPr>
          <a:xfrm>
            <a:off x="5217789" y="2567408"/>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3" name="Straight Arrow Connector 172">
            <a:extLst>
              <a:ext uri="{FF2B5EF4-FFF2-40B4-BE49-F238E27FC236}">
                <a16:creationId xmlns:a16="http://schemas.microsoft.com/office/drawing/2014/main" id="{290802D7-DE6F-D8D6-D1D5-1F352DD88493}"/>
              </a:ext>
            </a:extLst>
          </p:cNvPr>
          <p:cNvCxnSpPr>
            <a:cxnSpLocks/>
            <a:stCxn id="136" idx="2"/>
            <a:endCxn id="137" idx="0"/>
          </p:cNvCxnSpPr>
          <p:nvPr/>
        </p:nvCxnSpPr>
        <p:spPr>
          <a:xfrm flipH="1">
            <a:off x="5453939" y="3837692"/>
            <a:ext cx="302" cy="3520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4" name="TextBox 173">
            <a:extLst>
              <a:ext uri="{FF2B5EF4-FFF2-40B4-BE49-F238E27FC236}">
                <a16:creationId xmlns:a16="http://schemas.microsoft.com/office/drawing/2014/main" id="{3999F981-B9F1-BDD0-4786-F222B6B66884}"/>
              </a:ext>
            </a:extLst>
          </p:cNvPr>
          <p:cNvSpPr txBox="1"/>
          <p:nvPr/>
        </p:nvSpPr>
        <p:spPr>
          <a:xfrm>
            <a:off x="1458837" y="1943157"/>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175" name="TextBox 174">
            <a:extLst>
              <a:ext uri="{FF2B5EF4-FFF2-40B4-BE49-F238E27FC236}">
                <a16:creationId xmlns:a16="http://schemas.microsoft.com/office/drawing/2014/main" id="{7878A640-0B4B-A7D8-93BC-28A6CE3FFEB6}"/>
              </a:ext>
            </a:extLst>
          </p:cNvPr>
          <p:cNvSpPr txBox="1"/>
          <p:nvPr/>
        </p:nvSpPr>
        <p:spPr>
          <a:xfrm>
            <a:off x="1442583" y="2884802"/>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6" name="TextBox 175">
            <a:extLst>
              <a:ext uri="{FF2B5EF4-FFF2-40B4-BE49-F238E27FC236}">
                <a16:creationId xmlns:a16="http://schemas.microsoft.com/office/drawing/2014/main" id="{0FD6ED6A-5C2D-7097-3DCF-1363477DD1E2}"/>
              </a:ext>
            </a:extLst>
          </p:cNvPr>
          <p:cNvSpPr txBox="1"/>
          <p:nvPr/>
        </p:nvSpPr>
        <p:spPr>
          <a:xfrm>
            <a:off x="1426553" y="4503327"/>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177" name="TextBox 176">
            <a:extLst>
              <a:ext uri="{FF2B5EF4-FFF2-40B4-BE49-F238E27FC236}">
                <a16:creationId xmlns:a16="http://schemas.microsoft.com/office/drawing/2014/main" id="{3256296B-A8F7-4F85-603F-E07003CF8FE3}"/>
              </a:ext>
            </a:extLst>
          </p:cNvPr>
          <p:cNvSpPr txBox="1"/>
          <p:nvPr/>
        </p:nvSpPr>
        <p:spPr>
          <a:xfrm>
            <a:off x="1412382" y="5448537"/>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178" name="TextBox 177">
            <a:extLst>
              <a:ext uri="{FF2B5EF4-FFF2-40B4-BE49-F238E27FC236}">
                <a16:creationId xmlns:a16="http://schemas.microsoft.com/office/drawing/2014/main" id="{3BF36A0D-40D7-6CD7-1743-930578700C36}"/>
              </a:ext>
            </a:extLst>
          </p:cNvPr>
          <p:cNvSpPr txBox="1"/>
          <p:nvPr/>
        </p:nvSpPr>
        <p:spPr>
          <a:xfrm>
            <a:off x="2130367" y="6411870"/>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179" name="TextBox 178">
            <a:extLst>
              <a:ext uri="{FF2B5EF4-FFF2-40B4-BE49-F238E27FC236}">
                <a16:creationId xmlns:a16="http://schemas.microsoft.com/office/drawing/2014/main" id="{F510ED90-876B-E0D6-4EF8-E04EB7F1800B}"/>
              </a:ext>
            </a:extLst>
          </p:cNvPr>
          <p:cNvSpPr txBox="1"/>
          <p:nvPr/>
        </p:nvSpPr>
        <p:spPr>
          <a:xfrm>
            <a:off x="1896948" y="139801"/>
            <a:ext cx="30375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Mesocosm experiment design</a:t>
            </a:r>
          </a:p>
        </p:txBody>
      </p:sp>
      <p:sp>
        <p:nvSpPr>
          <p:cNvPr id="180" name="Rounded Rectangle 179">
            <a:extLst>
              <a:ext uri="{FF2B5EF4-FFF2-40B4-BE49-F238E27FC236}">
                <a16:creationId xmlns:a16="http://schemas.microsoft.com/office/drawing/2014/main" id="{B0544DA0-F1A4-9E41-239D-2FCD10AA048A}"/>
              </a:ext>
            </a:extLst>
          </p:cNvPr>
          <p:cNvSpPr/>
          <p:nvPr/>
        </p:nvSpPr>
        <p:spPr>
          <a:xfrm>
            <a:off x="2895228" y="4339013"/>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2" name="TextBox 101">
            <a:extLst>
              <a:ext uri="{FF2B5EF4-FFF2-40B4-BE49-F238E27FC236}">
                <a16:creationId xmlns:a16="http://schemas.microsoft.com/office/drawing/2014/main" id="{BF8F504A-E86B-2617-E1D4-C0C28B572BF7}"/>
              </a:ext>
            </a:extLst>
          </p:cNvPr>
          <p:cNvSpPr txBox="1"/>
          <p:nvPr/>
        </p:nvSpPr>
        <p:spPr>
          <a:xfrm>
            <a:off x="10069793" y="4138101"/>
            <a:ext cx="9300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Number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of snails</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BA17B32B-3AAE-94DB-1CB9-30F1A975479E}"/>
              </a:ext>
            </a:extLst>
          </p:cNvPr>
          <p:cNvSpPr txBox="1"/>
          <p:nvPr/>
        </p:nvSpPr>
        <p:spPr>
          <a:xfrm>
            <a:off x="13832114" y="412205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97170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037936-6747-C245-870F-E784D15A6BCE}"/>
              </a:ext>
            </a:extLst>
          </p:cNvPr>
          <p:cNvSpPr txBox="1"/>
          <p:nvPr/>
        </p:nvSpPr>
        <p:spPr>
          <a:xfrm>
            <a:off x="2897837"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9" name="TextBox 8">
            <a:extLst>
              <a:ext uri="{FF2B5EF4-FFF2-40B4-BE49-F238E27FC236}">
                <a16:creationId xmlns:a16="http://schemas.microsoft.com/office/drawing/2014/main" id="{906312AC-EC9E-6040-893D-8CD009ECC627}"/>
              </a:ext>
            </a:extLst>
          </p:cNvPr>
          <p:cNvSpPr txBox="1"/>
          <p:nvPr/>
        </p:nvSpPr>
        <p:spPr>
          <a:xfrm>
            <a:off x="3611803"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grpSp>
        <p:nvGrpSpPr>
          <p:cNvPr id="59" name="Group 58">
            <a:extLst>
              <a:ext uri="{FF2B5EF4-FFF2-40B4-BE49-F238E27FC236}">
                <a16:creationId xmlns:a16="http://schemas.microsoft.com/office/drawing/2014/main" id="{71F8B6C5-11FB-7259-B170-7B821DE7F49B}"/>
              </a:ext>
            </a:extLst>
          </p:cNvPr>
          <p:cNvGrpSpPr/>
          <p:nvPr/>
        </p:nvGrpSpPr>
        <p:grpSpPr>
          <a:xfrm>
            <a:off x="2822035" y="861531"/>
            <a:ext cx="1339303" cy="1113313"/>
            <a:chOff x="2850487" y="853358"/>
            <a:chExt cx="1339303" cy="1234342"/>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902968" y="800877"/>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 name="Rectangle 18">
              <a:extLst>
                <a:ext uri="{FF2B5EF4-FFF2-40B4-BE49-F238E27FC236}">
                  <a16:creationId xmlns:a16="http://schemas.microsoft.com/office/drawing/2014/main" id="{4C3F669F-90AC-3F4B-8972-8087B01782F4}"/>
                </a:ext>
              </a:extLst>
            </p:cNvPr>
            <p:cNvSpPr/>
            <p:nvPr/>
          </p:nvSpPr>
          <p:spPr>
            <a:xfrm>
              <a:off x="3100477" y="1101476"/>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15003" y="161208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3919281" y="1794188"/>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3096199" y="132737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3186032" y="1146659"/>
              <a:ext cx="733249" cy="69271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3190309" y="1377074"/>
              <a:ext cx="724694" cy="28471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4" name="TextBox 123">
            <a:extLst>
              <a:ext uri="{FF2B5EF4-FFF2-40B4-BE49-F238E27FC236}">
                <a16:creationId xmlns:a16="http://schemas.microsoft.com/office/drawing/2014/main" id="{FDC9D97E-8639-C956-DC1E-F945095B86BB}"/>
              </a:ext>
            </a:extLst>
          </p:cNvPr>
          <p:cNvSpPr txBox="1"/>
          <p:nvPr/>
        </p:nvSpPr>
        <p:spPr>
          <a:xfrm rot="16200000">
            <a:off x="47882" y="1977099"/>
            <a:ext cx="1061060"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performance</a:t>
            </a:r>
          </a:p>
        </p:txBody>
      </p:sp>
      <p:cxnSp>
        <p:nvCxnSpPr>
          <p:cNvPr id="129" name="Straight Arrow Connector 128">
            <a:extLst>
              <a:ext uri="{FF2B5EF4-FFF2-40B4-BE49-F238E27FC236}">
                <a16:creationId xmlns:a16="http://schemas.microsoft.com/office/drawing/2014/main" id="{998764C6-B7B3-D56C-B1E1-A44735463DEF}"/>
              </a:ext>
            </a:extLst>
          </p:cNvPr>
          <p:cNvCxnSpPr>
            <a:cxnSpLocks/>
          </p:cNvCxnSpPr>
          <p:nvPr/>
        </p:nvCxnSpPr>
        <p:spPr>
          <a:xfrm flipV="1">
            <a:off x="801094" y="1714184"/>
            <a:ext cx="0" cy="94018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82F6E930-2FB7-D380-4DFE-75034E4AD5C2}"/>
              </a:ext>
            </a:extLst>
          </p:cNvPr>
          <p:cNvGrpSpPr/>
          <p:nvPr/>
        </p:nvGrpSpPr>
        <p:grpSpPr>
          <a:xfrm>
            <a:off x="2822665" y="2253443"/>
            <a:ext cx="1338381" cy="1166792"/>
            <a:chOff x="1040562" y="860015"/>
            <a:chExt cx="1338381" cy="1234342"/>
          </a:xfrm>
        </p:grpSpPr>
        <p:sp>
          <p:nvSpPr>
            <p:cNvPr id="123" name="Half Frame 122">
              <a:extLst>
                <a:ext uri="{FF2B5EF4-FFF2-40B4-BE49-F238E27FC236}">
                  <a16:creationId xmlns:a16="http://schemas.microsoft.com/office/drawing/2014/main" id="{7231EA97-8FB1-8323-FFA8-760F98072CC5}"/>
                </a:ext>
              </a:extLst>
            </p:cNvPr>
            <p:cNvSpPr/>
            <p:nvPr/>
          </p:nvSpPr>
          <p:spPr>
            <a:xfrm rot="16200000">
              <a:off x="1092582" y="807995"/>
              <a:ext cx="1234342" cy="1338381"/>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25" name="Rectangle 124">
              <a:extLst>
                <a:ext uri="{FF2B5EF4-FFF2-40B4-BE49-F238E27FC236}">
                  <a16:creationId xmlns:a16="http://schemas.microsoft.com/office/drawing/2014/main" id="{7F9EF448-37E1-5A0D-2429-7252E2F59993}"/>
                </a:ext>
              </a:extLst>
            </p:cNvPr>
            <p:cNvSpPr/>
            <p:nvPr/>
          </p:nvSpPr>
          <p:spPr>
            <a:xfrm>
              <a:off x="1302876" y="13273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6" name="Oval 125">
              <a:extLst>
                <a:ext uri="{FF2B5EF4-FFF2-40B4-BE49-F238E27FC236}">
                  <a16:creationId xmlns:a16="http://schemas.microsoft.com/office/drawing/2014/main" id="{803A16A2-EB01-4F7F-06AD-2B423025CA1E}"/>
                </a:ext>
              </a:extLst>
            </p:cNvPr>
            <p:cNvSpPr/>
            <p:nvPr/>
          </p:nvSpPr>
          <p:spPr>
            <a:xfrm>
              <a:off x="2113051" y="179408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7" name="Rectangle 126">
              <a:extLst>
                <a:ext uri="{FF2B5EF4-FFF2-40B4-BE49-F238E27FC236}">
                  <a16:creationId xmlns:a16="http://schemas.microsoft.com/office/drawing/2014/main" id="{C9D27DE5-3F86-0B0B-F478-363303A0525E}"/>
                </a:ext>
              </a:extLst>
            </p:cNvPr>
            <p:cNvSpPr/>
            <p:nvPr/>
          </p:nvSpPr>
          <p:spPr>
            <a:xfrm>
              <a:off x="2117329" y="163431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8" name="Oval 127">
              <a:extLst>
                <a:ext uri="{FF2B5EF4-FFF2-40B4-BE49-F238E27FC236}">
                  <a16:creationId xmlns:a16="http://schemas.microsoft.com/office/drawing/2014/main" id="{319DF428-E662-4B98-3AA2-51B80FFE0ACD}"/>
                </a:ext>
              </a:extLst>
            </p:cNvPr>
            <p:cNvSpPr/>
            <p:nvPr/>
          </p:nvSpPr>
          <p:spPr>
            <a:xfrm>
              <a:off x="1298598" y="109695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30" name="Straight Connector 129">
              <a:extLst>
                <a:ext uri="{FF2B5EF4-FFF2-40B4-BE49-F238E27FC236}">
                  <a16:creationId xmlns:a16="http://schemas.microsoft.com/office/drawing/2014/main" id="{A6A16C93-8910-AAED-5C85-722B1A9294CE}"/>
                </a:ext>
              </a:extLst>
            </p:cNvPr>
            <p:cNvCxnSpPr>
              <a:cxnSpLocks/>
              <a:stCxn id="125" idx="3"/>
              <a:endCxn id="127" idx="1"/>
            </p:cNvCxnSpPr>
            <p:nvPr/>
          </p:nvCxnSpPr>
          <p:spPr>
            <a:xfrm>
              <a:off x="1388431" y="1372555"/>
              <a:ext cx="728898" cy="3069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27FC391-85A3-ED17-6DC9-E8EC8CC6BE06}"/>
                </a:ext>
              </a:extLst>
            </p:cNvPr>
            <p:cNvCxnSpPr>
              <a:cxnSpLocks/>
              <a:stCxn id="128" idx="6"/>
              <a:endCxn id="126" idx="2"/>
            </p:cNvCxnSpPr>
            <p:nvPr/>
          </p:nvCxnSpPr>
          <p:spPr>
            <a:xfrm>
              <a:off x="1392708" y="1146660"/>
              <a:ext cx="720343" cy="69713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08F21E90-D4D4-C3E9-541E-2B31996263D0}"/>
              </a:ext>
            </a:extLst>
          </p:cNvPr>
          <p:cNvGrpSpPr/>
          <p:nvPr/>
        </p:nvGrpSpPr>
        <p:grpSpPr>
          <a:xfrm>
            <a:off x="4583375" y="2215313"/>
            <a:ext cx="1339303" cy="1207083"/>
            <a:chOff x="2847592" y="2185991"/>
            <a:chExt cx="1339303" cy="1234342"/>
          </a:xfrm>
        </p:grpSpPr>
        <p:sp>
          <p:nvSpPr>
            <p:cNvPr id="63" name="Half Frame 62">
              <a:extLst>
                <a:ext uri="{FF2B5EF4-FFF2-40B4-BE49-F238E27FC236}">
                  <a16:creationId xmlns:a16="http://schemas.microsoft.com/office/drawing/2014/main" id="{2A5A914F-5D63-364E-8AB6-911CA9F59D2A}"/>
                </a:ext>
              </a:extLst>
            </p:cNvPr>
            <p:cNvSpPr/>
            <p:nvPr/>
          </p:nvSpPr>
          <p:spPr>
            <a:xfrm rot="16200000">
              <a:off x="2900073" y="2133510"/>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65" name="Rectangle 64">
              <a:extLst>
                <a:ext uri="{FF2B5EF4-FFF2-40B4-BE49-F238E27FC236}">
                  <a16:creationId xmlns:a16="http://schemas.microsoft.com/office/drawing/2014/main" id="{5EAFE27D-5E79-E74B-BC87-E21C7090F615}"/>
                </a:ext>
              </a:extLst>
            </p:cNvPr>
            <p:cNvSpPr/>
            <p:nvPr/>
          </p:nvSpPr>
          <p:spPr>
            <a:xfrm>
              <a:off x="3100477" y="2492847"/>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3915003" y="3071689"/>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3919281" y="28637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3096199" y="2720203"/>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50" name="Straight Connector 49">
              <a:extLst>
                <a:ext uri="{FF2B5EF4-FFF2-40B4-BE49-F238E27FC236}">
                  <a16:creationId xmlns:a16="http://schemas.microsoft.com/office/drawing/2014/main" id="{25206F76-0164-0745-2A71-5662A7DCC290}"/>
                </a:ext>
              </a:extLst>
            </p:cNvPr>
            <p:cNvCxnSpPr>
              <a:stCxn id="65" idx="3"/>
              <a:endCxn id="67" idx="1"/>
            </p:cNvCxnSpPr>
            <p:nvPr/>
          </p:nvCxnSpPr>
          <p:spPr>
            <a:xfrm>
              <a:off x="3186032" y="2538030"/>
              <a:ext cx="733249" cy="37092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5C33EF3-04DB-70FF-AE24-D0E6462AC699}"/>
                </a:ext>
              </a:extLst>
            </p:cNvPr>
            <p:cNvCxnSpPr>
              <a:stCxn id="68" idx="6"/>
              <a:endCxn id="66" idx="2"/>
            </p:cNvCxnSpPr>
            <p:nvPr/>
          </p:nvCxnSpPr>
          <p:spPr>
            <a:xfrm>
              <a:off x="3190310" y="2769905"/>
              <a:ext cx="724693" cy="35148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161" name="TextBox 160">
            <a:extLst>
              <a:ext uri="{FF2B5EF4-FFF2-40B4-BE49-F238E27FC236}">
                <a16:creationId xmlns:a16="http://schemas.microsoft.com/office/drawing/2014/main" id="{863CC507-CAB3-E0C3-7F31-231CD670B1FE}"/>
              </a:ext>
            </a:extLst>
          </p:cNvPr>
          <p:cNvSpPr txBox="1"/>
          <p:nvPr/>
        </p:nvSpPr>
        <p:spPr>
          <a:xfrm>
            <a:off x="4695438"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163" name="TextBox 162">
            <a:extLst>
              <a:ext uri="{FF2B5EF4-FFF2-40B4-BE49-F238E27FC236}">
                <a16:creationId xmlns:a16="http://schemas.microsoft.com/office/drawing/2014/main" id="{5AB02384-2B72-7245-301E-6984099BFD82}"/>
              </a:ext>
            </a:extLst>
          </p:cNvPr>
          <p:cNvSpPr txBox="1"/>
          <p:nvPr/>
        </p:nvSpPr>
        <p:spPr>
          <a:xfrm>
            <a:off x="5366700"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sp>
        <p:nvSpPr>
          <p:cNvPr id="190" name="TextBox 189">
            <a:extLst>
              <a:ext uri="{FF2B5EF4-FFF2-40B4-BE49-F238E27FC236}">
                <a16:creationId xmlns:a16="http://schemas.microsoft.com/office/drawing/2014/main" id="{8EC7D440-A9FF-A821-8249-65EF2B22DB55}"/>
              </a:ext>
            </a:extLst>
          </p:cNvPr>
          <p:cNvSpPr txBox="1"/>
          <p:nvPr/>
        </p:nvSpPr>
        <p:spPr>
          <a:xfrm>
            <a:off x="2810035" y="825555"/>
            <a:ext cx="293670" cy="276999"/>
          </a:xfrm>
          <a:prstGeom prst="rect">
            <a:avLst/>
          </a:prstGeom>
          <a:noFill/>
        </p:spPr>
        <p:txBody>
          <a:bodyPr wrap="none" rtlCol="0">
            <a:spAutoFit/>
          </a:bodyPr>
          <a:lstStyle/>
          <a:p>
            <a:r>
              <a:rPr lang="en-US" sz="1200" dirty="0">
                <a:latin typeface="Avenir Book" panose="02000503020000020003" pitchFamily="2" charset="0"/>
              </a:rPr>
              <a:t>C</a:t>
            </a:r>
          </a:p>
        </p:txBody>
      </p:sp>
      <p:sp>
        <p:nvSpPr>
          <p:cNvPr id="191" name="TextBox 190">
            <a:extLst>
              <a:ext uri="{FF2B5EF4-FFF2-40B4-BE49-F238E27FC236}">
                <a16:creationId xmlns:a16="http://schemas.microsoft.com/office/drawing/2014/main" id="{D053BF16-1A04-EE96-45A9-022AD1C668A7}"/>
              </a:ext>
            </a:extLst>
          </p:cNvPr>
          <p:cNvSpPr txBox="1"/>
          <p:nvPr/>
        </p:nvSpPr>
        <p:spPr>
          <a:xfrm>
            <a:off x="2802443" y="2229131"/>
            <a:ext cx="298480" cy="276999"/>
          </a:xfrm>
          <a:prstGeom prst="rect">
            <a:avLst/>
          </a:prstGeom>
          <a:noFill/>
        </p:spPr>
        <p:txBody>
          <a:bodyPr wrap="none" rtlCol="0">
            <a:spAutoFit/>
          </a:bodyPr>
          <a:lstStyle/>
          <a:p>
            <a:r>
              <a:rPr lang="en-US" sz="1200" dirty="0">
                <a:latin typeface="Avenir Book" panose="02000503020000020003" pitchFamily="2" charset="0"/>
              </a:rPr>
              <a:t>D</a:t>
            </a:r>
          </a:p>
        </p:txBody>
      </p:sp>
      <p:sp>
        <p:nvSpPr>
          <p:cNvPr id="194" name="TextBox 193">
            <a:extLst>
              <a:ext uri="{FF2B5EF4-FFF2-40B4-BE49-F238E27FC236}">
                <a16:creationId xmlns:a16="http://schemas.microsoft.com/office/drawing/2014/main" id="{9271C30F-C653-8203-8837-5F1137583116}"/>
              </a:ext>
            </a:extLst>
          </p:cNvPr>
          <p:cNvSpPr txBox="1"/>
          <p:nvPr/>
        </p:nvSpPr>
        <p:spPr>
          <a:xfrm>
            <a:off x="4609722" y="2229131"/>
            <a:ext cx="276038" cy="276999"/>
          </a:xfrm>
          <a:prstGeom prst="rect">
            <a:avLst/>
          </a:prstGeom>
          <a:noFill/>
        </p:spPr>
        <p:txBody>
          <a:bodyPr wrap="none" rtlCol="0">
            <a:spAutoFit/>
          </a:bodyPr>
          <a:lstStyle/>
          <a:p>
            <a:r>
              <a:rPr lang="en-US" sz="1200" dirty="0">
                <a:latin typeface="Avenir Book" panose="02000503020000020003" pitchFamily="2" charset="0"/>
              </a:rPr>
              <a:t>E</a:t>
            </a:r>
          </a:p>
        </p:txBody>
      </p:sp>
      <p:sp>
        <p:nvSpPr>
          <p:cNvPr id="164" name="Half Frame 163">
            <a:extLst>
              <a:ext uri="{FF2B5EF4-FFF2-40B4-BE49-F238E27FC236}">
                <a16:creationId xmlns:a16="http://schemas.microsoft.com/office/drawing/2014/main" id="{3E6A8D2B-A76F-02E8-16EA-966033F7CE96}"/>
              </a:ext>
            </a:extLst>
          </p:cNvPr>
          <p:cNvSpPr/>
          <p:nvPr/>
        </p:nvSpPr>
        <p:spPr>
          <a:xfrm rot="16200000">
            <a:off x="1134146" y="745007"/>
            <a:ext cx="111331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5" name="TextBox 194">
            <a:extLst>
              <a:ext uri="{FF2B5EF4-FFF2-40B4-BE49-F238E27FC236}">
                <a16:creationId xmlns:a16="http://schemas.microsoft.com/office/drawing/2014/main" id="{DEDDD5C5-5B46-3FCF-9979-9033F24C9549}"/>
              </a:ext>
            </a:extLst>
          </p:cNvPr>
          <p:cNvSpPr txBox="1"/>
          <p:nvPr/>
        </p:nvSpPr>
        <p:spPr>
          <a:xfrm>
            <a:off x="1030697" y="825555"/>
            <a:ext cx="290464" cy="249839"/>
          </a:xfrm>
          <a:prstGeom prst="rect">
            <a:avLst/>
          </a:prstGeom>
          <a:noFill/>
        </p:spPr>
        <p:txBody>
          <a:bodyPr wrap="none" rtlCol="0">
            <a:spAutoFit/>
          </a:bodyPr>
          <a:lstStyle/>
          <a:p>
            <a:r>
              <a:rPr lang="en-US" sz="1200" dirty="0">
                <a:latin typeface="Avenir Book" panose="02000503020000020003" pitchFamily="2" charset="0"/>
              </a:rPr>
              <a:t>A</a:t>
            </a:r>
          </a:p>
        </p:txBody>
      </p:sp>
      <p:sp>
        <p:nvSpPr>
          <p:cNvPr id="71" name="TextBox 70">
            <a:extLst>
              <a:ext uri="{FF2B5EF4-FFF2-40B4-BE49-F238E27FC236}">
                <a16:creationId xmlns:a16="http://schemas.microsoft.com/office/drawing/2014/main" id="{509F67DD-4ABF-5B1F-C7E6-B90D9DBF81BD}"/>
              </a:ext>
            </a:extLst>
          </p:cNvPr>
          <p:cNvSpPr txBox="1"/>
          <p:nvPr/>
        </p:nvSpPr>
        <p:spPr>
          <a:xfrm>
            <a:off x="1066184" y="3443787"/>
            <a:ext cx="664413" cy="276999"/>
          </a:xfrm>
          <a:prstGeom prst="rect">
            <a:avLst/>
          </a:prstGeom>
          <a:noFill/>
        </p:spPr>
        <p:txBody>
          <a:bodyPr wrap="none" rtlCol="0">
            <a:spAutoFit/>
          </a:bodyPr>
          <a:lstStyle/>
          <a:p>
            <a:r>
              <a:rPr lang="en-US" sz="1200" dirty="0">
                <a:latin typeface="Avenir Book" panose="02000503020000020003" pitchFamily="2" charset="0"/>
              </a:rPr>
              <a:t>current</a:t>
            </a:r>
          </a:p>
        </p:txBody>
      </p:sp>
      <p:sp>
        <p:nvSpPr>
          <p:cNvPr id="86" name="TextBox 85">
            <a:extLst>
              <a:ext uri="{FF2B5EF4-FFF2-40B4-BE49-F238E27FC236}">
                <a16:creationId xmlns:a16="http://schemas.microsoft.com/office/drawing/2014/main" id="{245F0E25-4967-EBC5-1D6D-9AC198BB9AA8}"/>
              </a:ext>
            </a:extLst>
          </p:cNvPr>
          <p:cNvSpPr txBox="1"/>
          <p:nvPr/>
        </p:nvSpPr>
        <p:spPr>
          <a:xfrm>
            <a:off x="1795761" y="3443787"/>
            <a:ext cx="584263" cy="276999"/>
          </a:xfrm>
          <a:prstGeom prst="rect">
            <a:avLst/>
          </a:prstGeom>
          <a:noFill/>
        </p:spPr>
        <p:txBody>
          <a:bodyPr wrap="none" rtlCol="0">
            <a:spAutoFit/>
          </a:bodyPr>
          <a:lstStyle/>
          <a:p>
            <a:r>
              <a:rPr lang="en-US" sz="1200" dirty="0">
                <a:latin typeface="Avenir Book" panose="02000503020000020003" pitchFamily="2" charset="0"/>
              </a:rPr>
              <a:t>future</a:t>
            </a:r>
          </a:p>
        </p:txBody>
      </p:sp>
      <p:sp>
        <p:nvSpPr>
          <p:cNvPr id="171" name="Half Frame 170">
            <a:extLst>
              <a:ext uri="{FF2B5EF4-FFF2-40B4-BE49-F238E27FC236}">
                <a16:creationId xmlns:a16="http://schemas.microsoft.com/office/drawing/2014/main" id="{38208444-E5FA-455B-6CF5-3127A1549A76}"/>
              </a:ext>
            </a:extLst>
          </p:cNvPr>
          <p:cNvSpPr/>
          <p:nvPr/>
        </p:nvSpPr>
        <p:spPr>
          <a:xfrm rot="16200000">
            <a:off x="1107407" y="2169350"/>
            <a:ext cx="1166790"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73" name="Rectangle 172">
            <a:extLst>
              <a:ext uri="{FF2B5EF4-FFF2-40B4-BE49-F238E27FC236}">
                <a16:creationId xmlns:a16="http://schemas.microsoft.com/office/drawing/2014/main" id="{264B86B6-DE74-31EF-B947-3155131DFB4F}"/>
              </a:ext>
            </a:extLst>
          </p:cNvPr>
          <p:cNvSpPr/>
          <p:nvPr/>
        </p:nvSpPr>
        <p:spPr>
          <a:xfrm>
            <a:off x="1404693" y="2577065"/>
            <a:ext cx="85555" cy="85421"/>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4" name="Oval 173">
            <a:extLst>
              <a:ext uri="{FF2B5EF4-FFF2-40B4-BE49-F238E27FC236}">
                <a16:creationId xmlns:a16="http://schemas.microsoft.com/office/drawing/2014/main" id="{31E3E47C-F3DE-C56F-11F3-34A63B883743}"/>
              </a:ext>
            </a:extLst>
          </p:cNvPr>
          <p:cNvSpPr/>
          <p:nvPr/>
        </p:nvSpPr>
        <p:spPr>
          <a:xfrm>
            <a:off x="2015698" y="3120269"/>
            <a:ext cx="94111" cy="9396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6" name="Rectangle 175">
            <a:extLst>
              <a:ext uri="{FF2B5EF4-FFF2-40B4-BE49-F238E27FC236}">
                <a16:creationId xmlns:a16="http://schemas.microsoft.com/office/drawing/2014/main" id="{B71FC731-4AEC-8EAB-43D9-F7E7742EEFE6}"/>
              </a:ext>
            </a:extLst>
          </p:cNvPr>
          <p:cNvSpPr/>
          <p:nvPr/>
        </p:nvSpPr>
        <p:spPr>
          <a:xfrm>
            <a:off x="2019976" y="2820155"/>
            <a:ext cx="85555" cy="85421"/>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7" name="Oval 176">
            <a:extLst>
              <a:ext uri="{FF2B5EF4-FFF2-40B4-BE49-F238E27FC236}">
                <a16:creationId xmlns:a16="http://schemas.microsoft.com/office/drawing/2014/main" id="{851CFE94-501C-B0C0-D519-3C7A0562507F}"/>
              </a:ext>
            </a:extLst>
          </p:cNvPr>
          <p:cNvSpPr/>
          <p:nvPr/>
        </p:nvSpPr>
        <p:spPr>
          <a:xfrm>
            <a:off x="1231958" y="2566883"/>
            <a:ext cx="94111" cy="9396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81" name="Straight Connector 180">
            <a:extLst>
              <a:ext uri="{FF2B5EF4-FFF2-40B4-BE49-F238E27FC236}">
                <a16:creationId xmlns:a16="http://schemas.microsoft.com/office/drawing/2014/main" id="{4C101AB5-E400-8EBA-7C31-62CBBF84A0C7}"/>
              </a:ext>
            </a:extLst>
          </p:cNvPr>
          <p:cNvCxnSpPr>
            <a:stCxn id="173" idx="3"/>
            <a:endCxn id="176" idx="1"/>
          </p:cNvCxnSpPr>
          <p:nvPr/>
        </p:nvCxnSpPr>
        <p:spPr>
          <a:xfrm>
            <a:off x="1490248" y="2619775"/>
            <a:ext cx="529728" cy="24309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8D848F7E-2BD8-EBA2-2D7D-8710FFAC8192}"/>
              </a:ext>
            </a:extLst>
          </p:cNvPr>
          <p:cNvCxnSpPr>
            <a:cxnSpLocks/>
            <a:stCxn id="177" idx="5"/>
            <a:endCxn id="174" idx="2"/>
          </p:cNvCxnSpPr>
          <p:nvPr/>
        </p:nvCxnSpPr>
        <p:spPr>
          <a:xfrm>
            <a:off x="1312287" y="2647085"/>
            <a:ext cx="703411" cy="52016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6" name="TextBox 195">
            <a:extLst>
              <a:ext uri="{FF2B5EF4-FFF2-40B4-BE49-F238E27FC236}">
                <a16:creationId xmlns:a16="http://schemas.microsoft.com/office/drawing/2014/main" id="{F559FEF5-665A-F26F-E0A4-B8863880DE45}"/>
              </a:ext>
            </a:extLst>
          </p:cNvPr>
          <p:cNvSpPr txBox="1"/>
          <p:nvPr/>
        </p:nvSpPr>
        <p:spPr>
          <a:xfrm>
            <a:off x="1064728" y="2244290"/>
            <a:ext cx="280846" cy="261840"/>
          </a:xfrm>
          <a:prstGeom prst="rect">
            <a:avLst/>
          </a:prstGeom>
          <a:noFill/>
        </p:spPr>
        <p:txBody>
          <a:bodyPr wrap="none" rtlCol="0">
            <a:spAutoFit/>
          </a:bodyPr>
          <a:lstStyle/>
          <a:p>
            <a:r>
              <a:rPr lang="en-US" sz="1200" dirty="0">
                <a:latin typeface="Avenir Book" panose="02000503020000020003" pitchFamily="2" charset="0"/>
              </a:rPr>
              <a:t>B</a:t>
            </a:r>
          </a:p>
        </p:txBody>
      </p:sp>
      <p:sp>
        <p:nvSpPr>
          <p:cNvPr id="69" name="Oval 68">
            <a:extLst>
              <a:ext uri="{FF2B5EF4-FFF2-40B4-BE49-F238E27FC236}">
                <a16:creationId xmlns:a16="http://schemas.microsoft.com/office/drawing/2014/main" id="{53553D8A-AB6F-990D-20BA-DE95CA2D27B8}"/>
              </a:ext>
            </a:extLst>
          </p:cNvPr>
          <p:cNvSpPr/>
          <p:nvPr/>
        </p:nvSpPr>
        <p:spPr>
          <a:xfrm>
            <a:off x="4512674" y="1389020"/>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0" name="Rectangle 69">
            <a:extLst>
              <a:ext uri="{FF2B5EF4-FFF2-40B4-BE49-F238E27FC236}">
                <a16:creationId xmlns:a16="http://schemas.microsoft.com/office/drawing/2014/main" id="{D65BBA38-2ECA-9E74-3744-46412817E548}"/>
              </a:ext>
            </a:extLst>
          </p:cNvPr>
          <p:cNvSpPr/>
          <p:nvPr/>
        </p:nvSpPr>
        <p:spPr>
          <a:xfrm>
            <a:off x="4527609" y="1207865"/>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2" name="TextBox 71">
            <a:extLst>
              <a:ext uri="{FF2B5EF4-FFF2-40B4-BE49-F238E27FC236}">
                <a16:creationId xmlns:a16="http://schemas.microsoft.com/office/drawing/2014/main" id="{CC4F981D-B2DC-8CAC-EA29-6A042004A0E0}"/>
              </a:ext>
            </a:extLst>
          </p:cNvPr>
          <p:cNvSpPr txBox="1"/>
          <p:nvPr/>
        </p:nvSpPr>
        <p:spPr>
          <a:xfrm>
            <a:off x="4645395" y="1318353"/>
            <a:ext cx="1252266"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Strait of Georgia </a:t>
            </a:r>
          </a:p>
        </p:txBody>
      </p:sp>
      <p:sp>
        <p:nvSpPr>
          <p:cNvPr id="73" name="TextBox 72">
            <a:extLst>
              <a:ext uri="{FF2B5EF4-FFF2-40B4-BE49-F238E27FC236}">
                <a16:creationId xmlns:a16="http://schemas.microsoft.com/office/drawing/2014/main" id="{3965C596-AFB4-EB2E-13DC-EBF542710D7B}"/>
              </a:ext>
            </a:extLst>
          </p:cNvPr>
          <p:cNvSpPr txBox="1"/>
          <p:nvPr/>
        </p:nvSpPr>
        <p:spPr>
          <a:xfrm>
            <a:off x="4645395" y="1115237"/>
            <a:ext cx="1007007"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Central Coast</a:t>
            </a:r>
          </a:p>
        </p:txBody>
      </p:sp>
      <p:sp>
        <p:nvSpPr>
          <p:cNvPr id="74" name="TextBox 73">
            <a:extLst>
              <a:ext uri="{FF2B5EF4-FFF2-40B4-BE49-F238E27FC236}">
                <a16:creationId xmlns:a16="http://schemas.microsoft.com/office/drawing/2014/main" id="{0DB24F8E-03EE-DF84-0ACD-72F087468F05}"/>
              </a:ext>
            </a:extLst>
          </p:cNvPr>
          <p:cNvSpPr txBox="1"/>
          <p:nvPr/>
        </p:nvSpPr>
        <p:spPr>
          <a:xfrm>
            <a:off x="4411879" y="863318"/>
            <a:ext cx="1298753" cy="307777"/>
          </a:xfrm>
          <a:prstGeom prst="rect">
            <a:avLst/>
          </a:prstGeom>
          <a:noFill/>
        </p:spPr>
        <p:txBody>
          <a:bodyPr wrap="none" rtlCol="0">
            <a:spAutoFit/>
          </a:bodyPr>
          <a:lstStyle/>
          <a:p>
            <a:r>
              <a:rPr lang="en-US" sz="1400" dirty="0">
                <a:latin typeface="Avenir Book" panose="02000503020000020003" pitchFamily="2" charset="0"/>
                <a:cs typeface="Arial" panose="020B0604020202020204" pitchFamily="34" charset="0"/>
              </a:rPr>
              <a:t>Source region</a:t>
            </a:r>
          </a:p>
        </p:txBody>
      </p:sp>
      <p:sp>
        <p:nvSpPr>
          <p:cNvPr id="2" name="TextBox 1">
            <a:extLst>
              <a:ext uri="{FF2B5EF4-FFF2-40B4-BE49-F238E27FC236}">
                <a16:creationId xmlns:a16="http://schemas.microsoft.com/office/drawing/2014/main" id="{9151A75E-3D20-59C4-A91A-BB3F0A5F4254}"/>
              </a:ext>
            </a:extLst>
          </p:cNvPr>
          <p:cNvSpPr txBox="1"/>
          <p:nvPr/>
        </p:nvSpPr>
        <p:spPr>
          <a:xfrm>
            <a:off x="1253931" y="428714"/>
            <a:ext cx="936475" cy="307777"/>
          </a:xfrm>
          <a:prstGeom prst="rect">
            <a:avLst/>
          </a:prstGeom>
          <a:noFill/>
        </p:spPr>
        <p:txBody>
          <a:bodyPr wrap="none" rtlCol="0">
            <a:spAutoFit/>
          </a:bodyPr>
          <a:lstStyle/>
          <a:p>
            <a:r>
              <a:rPr lang="en-US" sz="1400" dirty="0">
                <a:latin typeface="Garamond" panose="02020404030301010803" pitchFamily="18" charset="0"/>
              </a:rPr>
              <a:t>Mesocosm</a:t>
            </a:r>
          </a:p>
        </p:txBody>
      </p:sp>
      <p:sp>
        <p:nvSpPr>
          <p:cNvPr id="3" name="TextBox 2">
            <a:extLst>
              <a:ext uri="{FF2B5EF4-FFF2-40B4-BE49-F238E27FC236}">
                <a16:creationId xmlns:a16="http://schemas.microsoft.com/office/drawing/2014/main" id="{03A0BAC6-0AAE-0D60-6897-E429F351CB0E}"/>
              </a:ext>
            </a:extLst>
          </p:cNvPr>
          <p:cNvSpPr txBox="1"/>
          <p:nvPr/>
        </p:nvSpPr>
        <p:spPr>
          <a:xfrm>
            <a:off x="3491687" y="426403"/>
            <a:ext cx="1656544" cy="307777"/>
          </a:xfrm>
          <a:prstGeom prst="rect">
            <a:avLst/>
          </a:prstGeom>
          <a:noFill/>
        </p:spPr>
        <p:txBody>
          <a:bodyPr wrap="none" rtlCol="0">
            <a:spAutoFit/>
          </a:bodyPr>
          <a:lstStyle/>
          <a:p>
            <a:r>
              <a:rPr lang="en-US" sz="1400" dirty="0">
                <a:latin typeface="Garamond" panose="02020404030301010803" pitchFamily="18" charset="0"/>
              </a:rPr>
              <a:t>Reciprocal transplant</a:t>
            </a:r>
          </a:p>
        </p:txBody>
      </p:sp>
      <p:cxnSp>
        <p:nvCxnSpPr>
          <p:cNvPr id="6" name="Straight Connector 5">
            <a:extLst>
              <a:ext uri="{FF2B5EF4-FFF2-40B4-BE49-F238E27FC236}">
                <a16:creationId xmlns:a16="http://schemas.microsoft.com/office/drawing/2014/main" id="{4F9438C5-5D59-356D-A4B6-D19675741D0F}"/>
              </a:ext>
            </a:extLst>
          </p:cNvPr>
          <p:cNvCxnSpPr>
            <a:cxnSpLocks/>
          </p:cNvCxnSpPr>
          <p:nvPr/>
        </p:nvCxnSpPr>
        <p:spPr>
          <a:xfrm>
            <a:off x="2573867" y="1109649"/>
            <a:ext cx="0" cy="211681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7AD79D6-8553-F64D-ABA5-6258D05C7209}"/>
              </a:ext>
            </a:extLst>
          </p:cNvPr>
          <p:cNvSpPr txBox="1"/>
          <p:nvPr/>
        </p:nvSpPr>
        <p:spPr>
          <a:xfrm>
            <a:off x="1272083" y="3639136"/>
            <a:ext cx="1026243" cy="307777"/>
          </a:xfrm>
          <a:prstGeom prst="rect">
            <a:avLst/>
          </a:prstGeom>
          <a:noFill/>
        </p:spPr>
        <p:txBody>
          <a:bodyPr wrap="none" rtlCol="0">
            <a:spAutoFit/>
          </a:bodyPr>
          <a:lstStyle/>
          <a:p>
            <a:r>
              <a:rPr lang="en-US" sz="1400" dirty="0">
                <a:latin typeface="Garamond" panose="02020404030301010803" pitchFamily="18" charset="0"/>
              </a:rPr>
              <a:t>temperature</a:t>
            </a:r>
          </a:p>
        </p:txBody>
      </p:sp>
      <p:sp>
        <p:nvSpPr>
          <p:cNvPr id="14" name="TextBox 13">
            <a:extLst>
              <a:ext uri="{FF2B5EF4-FFF2-40B4-BE49-F238E27FC236}">
                <a16:creationId xmlns:a16="http://schemas.microsoft.com/office/drawing/2014/main" id="{6A005A8E-73E7-7D66-8D72-BF36AA1AF23B}"/>
              </a:ext>
            </a:extLst>
          </p:cNvPr>
          <p:cNvSpPr txBox="1"/>
          <p:nvPr/>
        </p:nvSpPr>
        <p:spPr>
          <a:xfrm>
            <a:off x="3668980" y="3639136"/>
            <a:ext cx="1252266" cy="307777"/>
          </a:xfrm>
          <a:prstGeom prst="rect">
            <a:avLst/>
          </a:prstGeom>
          <a:noFill/>
        </p:spPr>
        <p:txBody>
          <a:bodyPr wrap="none" rtlCol="0">
            <a:spAutoFit/>
          </a:bodyPr>
          <a:lstStyle/>
          <a:p>
            <a:r>
              <a:rPr lang="en-US" sz="1400" dirty="0">
                <a:latin typeface="Garamond" panose="02020404030301010803" pitchFamily="18" charset="0"/>
              </a:rPr>
              <a:t>outplant region</a:t>
            </a:r>
          </a:p>
        </p:txBody>
      </p:sp>
      <p:cxnSp>
        <p:nvCxnSpPr>
          <p:cNvPr id="7" name="Straight Arrow Connector 6">
            <a:extLst>
              <a:ext uri="{FF2B5EF4-FFF2-40B4-BE49-F238E27FC236}">
                <a16:creationId xmlns:a16="http://schemas.microsoft.com/office/drawing/2014/main" id="{360E15E0-41EA-2989-8904-AE7D2BACC5E3}"/>
              </a:ext>
            </a:extLst>
          </p:cNvPr>
          <p:cNvCxnSpPr>
            <a:cxnSpLocks/>
          </p:cNvCxnSpPr>
          <p:nvPr/>
        </p:nvCxnSpPr>
        <p:spPr>
          <a:xfrm>
            <a:off x="1205151" y="2097912"/>
            <a:ext cx="985255"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3">
            <p14:nvContentPartPr>
              <p14:cNvPr id="32" name="Ink 31">
                <a:extLst>
                  <a:ext uri="{FF2B5EF4-FFF2-40B4-BE49-F238E27FC236}">
                    <a16:creationId xmlns:a16="http://schemas.microsoft.com/office/drawing/2014/main" id="{C63EF024-EA84-EF53-904B-BF65C03EC388}"/>
                  </a:ext>
                </a:extLst>
              </p14:cNvPr>
              <p14:cNvContentPartPr/>
              <p14:nvPr/>
            </p14:nvContentPartPr>
            <p14:xfrm rot="21449758">
              <a:off x="1341630" y="1153801"/>
              <a:ext cx="853013" cy="590861"/>
            </p14:xfrm>
          </p:contentPart>
        </mc:Choice>
        <mc:Fallback xmlns="">
          <p:pic>
            <p:nvPicPr>
              <p:cNvPr id="32" name="Ink 31">
                <a:extLst>
                  <a:ext uri="{FF2B5EF4-FFF2-40B4-BE49-F238E27FC236}">
                    <a16:creationId xmlns:a16="http://schemas.microsoft.com/office/drawing/2014/main" id="{C63EF024-EA84-EF53-904B-BF65C03EC388}"/>
                  </a:ext>
                </a:extLst>
              </p:cNvPr>
              <p:cNvPicPr/>
              <p:nvPr/>
            </p:nvPicPr>
            <p:blipFill>
              <a:blip r:embed="rId4"/>
              <a:stretch>
                <a:fillRect/>
              </a:stretch>
            </p:blipFill>
            <p:spPr>
              <a:xfrm rot="21449758">
                <a:off x="1326147" y="1138318"/>
                <a:ext cx="883619" cy="621466"/>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4" name="Ink 83">
                <a:extLst>
                  <a:ext uri="{FF2B5EF4-FFF2-40B4-BE49-F238E27FC236}">
                    <a16:creationId xmlns:a16="http://schemas.microsoft.com/office/drawing/2014/main" id="{100D7294-7D66-C77D-E876-FC5AF90E47EB}"/>
                  </a:ext>
                </a:extLst>
              </p14:cNvPr>
              <p14:cNvContentPartPr/>
              <p14:nvPr/>
            </p14:nvContentPartPr>
            <p14:xfrm rot="21449758">
              <a:off x="1121575" y="1160749"/>
              <a:ext cx="853013" cy="590861"/>
            </p14:xfrm>
          </p:contentPart>
        </mc:Choice>
        <mc:Fallback xmlns="">
          <p:pic>
            <p:nvPicPr>
              <p:cNvPr id="84" name="Ink 83">
                <a:extLst>
                  <a:ext uri="{FF2B5EF4-FFF2-40B4-BE49-F238E27FC236}">
                    <a16:creationId xmlns:a16="http://schemas.microsoft.com/office/drawing/2014/main" id="{100D7294-7D66-C77D-E876-FC5AF90E47EB}"/>
                  </a:ext>
                </a:extLst>
              </p:cNvPr>
              <p:cNvPicPr/>
              <p:nvPr/>
            </p:nvPicPr>
            <p:blipFill>
              <a:blip r:embed="rId6"/>
              <a:stretch>
                <a:fillRect/>
              </a:stretch>
            </p:blipFill>
            <p:spPr>
              <a:xfrm rot="21449758">
                <a:off x="1106092" y="1145266"/>
                <a:ext cx="883619" cy="621466"/>
              </a:xfrm>
              <a:prstGeom prst="rect">
                <a:avLst/>
              </a:prstGeom>
            </p:spPr>
          </p:pic>
        </mc:Fallback>
      </mc:AlternateContent>
    </p:spTree>
    <p:extLst>
      <p:ext uri="{BB962C8B-B14F-4D97-AF65-F5344CB8AC3E}">
        <p14:creationId xmlns:p14="http://schemas.microsoft.com/office/powerpoint/2010/main" val="3819731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500433" y="5577384"/>
            <a:ext cx="210987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Reciprocal transplant</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331610" y="1859461"/>
            <a:ext cx="133722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performance</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429393" y="4081790"/>
            <a:ext cx="1141659"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451651"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A8A3BBB4-EC46-D545-A9D0-77C6638B2008}"/>
              </a:ext>
            </a:extLst>
          </p:cNvPr>
          <p:cNvCxnSpPr/>
          <p:nvPr/>
        </p:nvCxnSpPr>
        <p:spPr>
          <a:xfrm>
            <a:off x="5181600" y="5279571"/>
            <a:ext cx="199923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33DF7D9-89F0-054B-9113-74DA84B7628E}"/>
              </a:ext>
            </a:extLst>
          </p:cNvPr>
          <p:cNvSpPr txBox="1"/>
          <p:nvPr/>
        </p:nvSpPr>
        <p:spPr>
          <a:xfrm>
            <a:off x="8113799" y="5174363"/>
            <a:ext cx="441146" cy="369332"/>
          </a:xfrm>
          <a:prstGeom prst="rect">
            <a:avLst/>
          </a:prstGeom>
          <a:noFill/>
        </p:spPr>
        <p:txBody>
          <a:bodyPr wrap="none" rtlCol="0">
            <a:spAutoFit/>
          </a:bodyPr>
          <a:lstStyle/>
          <a:p>
            <a:r>
              <a:rPr lang="en-US" dirty="0"/>
              <a:t>CA</a:t>
            </a:r>
          </a:p>
        </p:txBody>
      </p:sp>
      <p:sp>
        <p:nvSpPr>
          <p:cNvPr id="98" name="TextBox 97">
            <a:extLst>
              <a:ext uri="{FF2B5EF4-FFF2-40B4-BE49-F238E27FC236}">
                <a16:creationId xmlns:a16="http://schemas.microsoft.com/office/drawing/2014/main" id="{7DA45236-37BD-CC46-A137-19537A3674B9}"/>
              </a:ext>
            </a:extLst>
          </p:cNvPr>
          <p:cNvSpPr txBox="1"/>
          <p:nvPr/>
        </p:nvSpPr>
        <p:spPr>
          <a:xfrm>
            <a:off x="8684643" y="5174363"/>
            <a:ext cx="405880" cy="369332"/>
          </a:xfrm>
          <a:prstGeom prst="rect">
            <a:avLst/>
          </a:prstGeom>
          <a:noFill/>
        </p:spPr>
        <p:txBody>
          <a:bodyPr wrap="none" rtlCol="0">
            <a:spAutoFit/>
          </a:bodyPr>
          <a:lstStyle/>
          <a:p>
            <a:r>
              <a:rPr lang="en-US" dirty="0"/>
              <a:t>CL</a:t>
            </a:r>
          </a:p>
        </p:txBody>
      </p:sp>
      <p:sp>
        <p:nvSpPr>
          <p:cNvPr id="100" name="TextBox 99">
            <a:extLst>
              <a:ext uri="{FF2B5EF4-FFF2-40B4-BE49-F238E27FC236}">
                <a16:creationId xmlns:a16="http://schemas.microsoft.com/office/drawing/2014/main" id="{F00F3377-EA9C-CC46-B8DA-2259E227DE7B}"/>
              </a:ext>
            </a:extLst>
          </p:cNvPr>
          <p:cNvSpPr txBox="1"/>
          <p:nvPr/>
        </p:nvSpPr>
        <p:spPr>
          <a:xfrm>
            <a:off x="9220221" y="5174363"/>
            <a:ext cx="512448" cy="369332"/>
          </a:xfrm>
          <a:prstGeom prst="rect">
            <a:avLst/>
          </a:prstGeom>
          <a:noFill/>
        </p:spPr>
        <p:txBody>
          <a:bodyPr wrap="none" rtlCol="0">
            <a:spAutoFit/>
          </a:bodyPr>
          <a:lstStyle/>
          <a:p>
            <a:r>
              <a:rPr lang="en-US" dirty="0"/>
              <a:t>WA</a:t>
            </a:r>
          </a:p>
        </p:txBody>
      </p:sp>
      <p:sp>
        <p:nvSpPr>
          <p:cNvPr id="101" name="TextBox 100">
            <a:extLst>
              <a:ext uri="{FF2B5EF4-FFF2-40B4-BE49-F238E27FC236}">
                <a16:creationId xmlns:a16="http://schemas.microsoft.com/office/drawing/2014/main" id="{EB9B355C-0B16-2F4E-9533-80D77C6236A6}"/>
              </a:ext>
            </a:extLst>
          </p:cNvPr>
          <p:cNvSpPr txBox="1"/>
          <p:nvPr/>
        </p:nvSpPr>
        <p:spPr>
          <a:xfrm>
            <a:off x="9862368" y="5174363"/>
            <a:ext cx="487634" cy="369332"/>
          </a:xfrm>
          <a:prstGeom prst="rect">
            <a:avLst/>
          </a:prstGeom>
          <a:noFill/>
        </p:spPr>
        <p:txBody>
          <a:bodyPr wrap="none" rtlCol="0">
            <a:spAutoFit/>
          </a:bodyPr>
          <a:lstStyle/>
          <a:p>
            <a:r>
              <a:rPr lang="en-US" dirty="0"/>
              <a:t>WL</a:t>
            </a:r>
          </a:p>
        </p:txBody>
      </p:sp>
      <p:sp>
        <p:nvSpPr>
          <p:cNvPr id="102" name="TextBox 101">
            <a:extLst>
              <a:ext uri="{FF2B5EF4-FFF2-40B4-BE49-F238E27FC236}">
                <a16:creationId xmlns:a16="http://schemas.microsoft.com/office/drawing/2014/main" id="{43AD55A4-FEDA-E446-AD40-721599AE0318}"/>
              </a:ext>
            </a:extLst>
          </p:cNvPr>
          <p:cNvSpPr txBox="1"/>
          <p:nvPr/>
        </p:nvSpPr>
        <p:spPr>
          <a:xfrm>
            <a:off x="8735152" y="5577384"/>
            <a:ext cx="970137"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Factorial</a:t>
            </a:r>
          </a:p>
        </p:txBody>
      </p:sp>
      <p:sp>
        <p:nvSpPr>
          <p:cNvPr id="103" name="Oval 102">
            <a:extLst>
              <a:ext uri="{FF2B5EF4-FFF2-40B4-BE49-F238E27FC236}">
                <a16:creationId xmlns:a16="http://schemas.microsoft.com/office/drawing/2014/main" id="{3518B2ED-B631-484E-AB29-D96578E188D6}"/>
              </a:ext>
            </a:extLst>
          </p:cNvPr>
          <p:cNvSpPr/>
          <p:nvPr/>
        </p:nvSpPr>
        <p:spPr>
          <a:xfrm>
            <a:off x="9477992" y="1523484"/>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06" name="Rectangle 105">
            <a:extLst>
              <a:ext uri="{FF2B5EF4-FFF2-40B4-BE49-F238E27FC236}">
                <a16:creationId xmlns:a16="http://schemas.microsoft.com/office/drawing/2014/main" id="{5B0AB07A-143B-A745-A485-76E39BDDC2E9}"/>
              </a:ext>
            </a:extLst>
          </p:cNvPr>
          <p:cNvSpPr/>
          <p:nvPr/>
        </p:nvSpPr>
        <p:spPr>
          <a:xfrm>
            <a:off x="9492927" y="1342329"/>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9D865D80-34FE-614F-907E-02B405ADC225}"/>
              </a:ext>
            </a:extLst>
          </p:cNvPr>
          <p:cNvSpPr txBox="1"/>
          <p:nvPr/>
        </p:nvSpPr>
        <p:spPr>
          <a:xfrm>
            <a:off x="9615541" y="1445122"/>
            <a:ext cx="797013"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Nanaimo</a:t>
            </a:r>
          </a:p>
        </p:txBody>
      </p:sp>
      <p:sp>
        <p:nvSpPr>
          <p:cNvPr id="7" name="TextBox 6">
            <a:extLst>
              <a:ext uri="{FF2B5EF4-FFF2-40B4-BE49-F238E27FC236}">
                <a16:creationId xmlns:a16="http://schemas.microsoft.com/office/drawing/2014/main" id="{0A636858-97B1-3445-A6E8-72FAE786F2C2}"/>
              </a:ext>
            </a:extLst>
          </p:cNvPr>
          <p:cNvSpPr txBox="1"/>
          <p:nvPr/>
        </p:nvSpPr>
        <p:spPr>
          <a:xfrm>
            <a:off x="9610713" y="1249701"/>
            <a:ext cx="67037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Calvert</a:t>
            </a:r>
          </a:p>
        </p:txBody>
      </p:sp>
      <p:cxnSp>
        <p:nvCxnSpPr>
          <p:cNvPr id="107" name="Straight Arrow Connector 106">
            <a:extLst>
              <a:ext uri="{FF2B5EF4-FFF2-40B4-BE49-F238E27FC236}">
                <a16:creationId xmlns:a16="http://schemas.microsoft.com/office/drawing/2014/main" id="{FF4A03CF-4C69-E246-A09D-CD55E0A79FDB}"/>
              </a:ext>
            </a:extLst>
          </p:cNvPr>
          <p:cNvCxnSpPr>
            <a:cxnSpLocks/>
          </p:cNvCxnSpPr>
          <p:nvPr/>
        </p:nvCxnSpPr>
        <p:spPr>
          <a:xfrm flipV="1">
            <a:off x="2222904" y="1471723"/>
            <a:ext cx="0" cy="12513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1D60CFE-8542-E449-95A8-3366CE6EC3E9}"/>
              </a:ext>
            </a:extLst>
          </p:cNvPr>
          <p:cNvSpPr txBox="1"/>
          <p:nvPr/>
        </p:nvSpPr>
        <p:spPr>
          <a:xfrm>
            <a:off x="9377197" y="997782"/>
            <a:ext cx="1298753"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Source region</a:t>
            </a: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2941083" y="1645333"/>
            <a:ext cx="1068171" cy="102002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2947346" y="1966660"/>
            <a:ext cx="1049382" cy="400931"/>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295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678390" y="5577384"/>
            <a:ext cx="158729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Outplant region</a:t>
            </a:r>
          </a:p>
        </p:txBody>
      </p:sp>
      <p:sp>
        <p:nvSpPr>
          <p:cNvPr id="11" name="TextBox 10">
            <a:extLst>
              <a:ext uri="{FF2B5EF4-FFF2-40B4-BE49-F238E27FC236}">
                <a16:creationId xmlns:a16="http://schemas.microsoft.com/office/drawing/2014/main" id="{30838FC9-0923-BD43-A709-B12D1B3D8A2A}"/>
              </a:ext>
            </a:extLst>
          </p:cNvPr>
          <p:cNvSpPr txBox="1"/>
          <p:nvPr/>
        </p:nvSpPr>
        <p:spPr>
          <a:xfrm>
            <a:off x="511988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12</a:t>
            </a:r>
          </a:p>
        </p:txBody>
      </p:sp>
      <p:sp>
        <p:nvSpPr>
          <p:cNvPr id="12" name="TextBox 11">
            <a:extLst>
              <a:ext uri="{FF2B5EF4-FFF2-40B4-BE49-F238E27FC236}">
                <a16:creationId xmlns:a16="http://schemas.microsoft.com/office/drawing/2014/main" id="{E60DCF71-B4C3-6A4A-9628-88CE6055AB1E}"/>
              </a:ext>
            </a:extLst>
          </p:cNvPr>
          <p:cNvSpPr txBox="1"/>
          <p:nvPr/>
        </p:nvSpPr>
        <p:spPr>
          <a:xfrm>
            <a:off x="570502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t>
            </a:r>
          </a:p>
        </p:txBody>
      </p:sp>
      <p:sp>
        <p:nvSpPr>
          <p:cNvPr id="13" name="TextBox 12">
            <a:extLst>
              <a:ext uri="{FF2B5EF4-FFF2-40B4-BE49-F238E27FC236}">
                <a16:creationId xmlns:a16="http://schemas.microsoft.com/office/drawing/2014/main" id="{A222AD4C-1EC7-4144-939B-F55A33B1C6E1}"/>
              </a:ext>
            </a:extLst>
          </p:cNvPr>
          <p:cNvSpPr txBox="1"/>
          <p:nvPr/>
        </p:nvSpPr>
        <p:spPr>
          <a:xfrm>
            <a:off x="629016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19</a:t>
            </a:r>
          </a:p>
        </p:txBody>
      </p:sp>
      <p:sp>
        <p:nvSpPr>
          <p:cNvPr id="14" name="TextBox 13">
            <a:extLst>
              <a:ext uri="{FF2B5EF4-FFF2-40B4-BE49-F238E27FC236}">
                <a16:creationId xmlns:a16="http://schemas.microsoft.com/office/drawing/2014/main" id="{B634029F-2FE9-9540-95CF-BC917C4D3AD9}"/>
              </a:ext>
            </a:extLst>
          </p:cNvPr>
          <p:cNvSpPr txBox="1"/>
          <p:nvPr/>
        </p:nvSpPr>
        <p:spPr>
          <a:xfrm>
            <a:off x="687530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673077" y="1986067"/>
            <a:ext cx="84510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Fitness</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24" name="Straight Arrow Connector 23">
            <a:extLst>
              <a:ext uri="{FF2B5EF4-FFF2-40B4-BE49-F238E27FC236}">
                <a16:creationId xmlns:a16="http://schemas.microsoft.com/office/drawing/2014/main" id="{CF7C9720-DD16-9A4E-B6A3-2BEE071AB9E1}"/>
              </a:ext>
            </a:extLst>
          </p:cNvPr>
          <p:cNvCxnSpPr>
            <a:stCxn id="19" idx="3"/>
            <a:endCxn id="21" idx="1"/>
          </p:cNvCxnSpPr>
          <p:nvPr/>
        </p:nvCxnSpPr>
        <p:spPr>
          <a:xfrm>
            <a:off x="2941083" y="1645333"/>
            <a:ext cx="1068171" cy="1020022"/>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8D1B2C2-B397-9E46-A556-B6FF6B26FA77}"/>
              </a:ext>
            </a:extLst>
          </p:cNvPr>
          <p:cNvCxnSpPr>
            <a:cxnSpLocks/>
            <a:stCxn id="20" idx="2"/>
            <a:endCxn id="22" idx="6"/>
          </p:cNvCxnSpPr>
          <p:nvPr/>
        </p:nvCxnSpPr>
        <p:spPr>
          <a:xfrm flipH="1" flipV="1">
            <a:off x="2947346" y="1966660"/>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513578" y="4071052"/>
            <a:ext cx="11641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515504"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25" name="TextBox 124">
            <a:extLst>
              <a:ext uri="{FF2B5EF4-FFF2-40B4-BE49-F238E27FC236}">
                <a16:creationId xmlns:a16="http://schemas.microsoft.com/office/drawing/2014/main" id="{70F1537F-805A-844B-84D4-CE6EAADA993D}"/>
              </a:ext>
            </a:extLst>
          </p:cNvPr>
          <p:cNvSpPr txBox="1"/>
          <p:nvPr/>
        </p:nvSpPr>
        <p:spPr>
          <a:xfrm>
            <a:off x="809171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a:t>
            </a:r>
          </a:p>
        </p:txBody>
      </p:sp>
      <p:sp>
        <p:nvSpPr>
          <p:cNvPr id="126" name="TextBox 125">
            <a:extLst>
              <a:ext uri="{FF2B5EF4-FFF2-40B4-BE49-F238E27FC236}">
                <a16:creationId xmlns:a16="http://schemas.microsoft.com/office/drawing/2014/main" id="{BD54D506-23A7-9B47-9D04-9921EEA89A70}"/>
              </a:ext>
            </a:extLst>
          </p:cNvPr>
          <p:cNvSpPr txBox="1"/>
          <p:nvPr/>
        </p:nvSpPr>
        <p:spPr>
          <a:xfrm>
            <a:off x="867685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15L</a:t>
            </a:r>
          </a:p>
        </p:txBody>
      </p:sp>
      <p:sp>
        <p:nvSpPr>
          <p:cNvPr id="127" name="TextBox 126">
            <a:extLst>
              <a:ext uri="{FF2B5EF4-FFF2-40B4-BE49-F238E27FC236}">
                <a16:creationId xmlns:a16="http://schemas.microsoft.com/office/drawing/2014/main" id="{38073E7E-7224-654A-8FA3-2A61B961D4A6}"/>
              </a:ext>
            </a:extLst>
          </p:cNvPr>
          <p:cNvSpPr txBox="1"/>
          <p:nvPr/>
        </p:nvSpPr>
        <p:spPr>
          <a:xfrm>
            <a:off x="926199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a:t>
            </a:r>
          </a:p>
        </p:txBody>
      </p:sp>
      <p:sp>
        <p:nvSpPr>
          <p:cNvPr id="128" name="TextBox 127">
            <a:extLst>
              <a:ext uri="{FF2B5EF4-FFF2-40B4-BE49-F238E27FC236}">
                <a16:creationId xmlns:a16="http://schemas.microsoft.com/office/drawing/2014/main" id="{CFF41353-D185-F048-B87A-383FE7CD193F}"/>
              </a:ext>
            </a:extLst>
          </p:cNvPr>
          <p:cNvSpPr txBox="1"/>
          <p:nvPr/>
        </p:nvSpPr>
        <p:spPr>
          <a:xfrm>
            <a:off x="984713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22L</a:t>
            </a:r>
          </a:p>
        </p:txBody>
      </p:sp>
      <p:sp>
        <p:nvSpPr>
          <p:cNvPr id="129" name="TextBox 128">
            <a:extLst>
              <a:ext uri="{FF2B5EF4-FFF2-40B4-BE49-F238E27FC236}">
                <a16:creationId xmlns:a16="http://schemas.microsoft.com/office/drawing/2014/main" id="{71BB5F02-D2EF-5942-8A58-4E52F68635D0}"/>
              </a:ext>
            </a:extLst>
          </p:cNvPr>
          <p:cNvSpPr txBox="1"/>
          <p:nvPr/>
        </p:nvSpPr>
        <p:spPr>
          <a:xfrm>
            <a:off x="8487335" y="5577384"/>
            <a:ext cx="1113190"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Treatment</a:t>
            </a: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534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503</TotalTime>
  <Words>396</Words>
  <Application>Microsoft Macintosh PowerPoint</Application>
  <PresentationFormat>Widescreen</PresentationFormat>
  <Paragraphs>112</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Avenir Book</vt:lpstr>
      <vt:lpstr>Calibri</vt:lpstr>
      <vt:lpstr>Calibri Light</vt:lpstr>
      <vt:lpstr>Garamond</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fbeaty93@student.ubc.ca</dc:creator>
  <cp:lastModifiedBy>fbeaty93@student.ubc.ca</cp:lastModifiedBy>
  <cp:revision>53</cp:revision>
  <cp:lastPrinted>2022-07-05T22:52:17Z</cp:lastPrinted>
  <dcterms:created xsi:type="dcterms:W3CDTF">2022-03-18T01:36:27Z</dcterms:created>
  <dcterms:modified xsi:type="dcterms:W3CDTF">2022-08-22T21:49:51Z</dcterms:modified>
</cp:coreProperties>
</file>

<file path=docProps/thumbnail.jpeg>
</file>